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3"/>
  </p:notesMasterIdLst>
  <p:sldIdLst>
    <p:sldId id="256" r:id="rId2"/>
    <p:sldId id="279" r:id="rId3"/>
    <p:sldId id="257" r:id="rId4"/>
    <p:sldId id="259" r:id="rId5"/>
    <p:sldId id="260" r:id="rId6"/>
    <p:sldId id="280" r:id="rId7"/>
    <p:sldId id="281" r:id="rId8"/>
    <p:sldId id="282" r:id="rId9"/>
    <p:sldId id="284" r:id="rId10"/>
    <p:sldId id="285" r:id="rId11"/>
    <p:sldId id="291" r:id="rId12"/>
    <p:sldId id="286" r:id="rId13"/>
    <p:sldId id="269" r:id="rId14"/>
    <p:sldId id="288" r:id="rId15"/>
    <p:sldId id="289" r:id="rId16"/>
    <p:sldId id="287" r:id="rId17"/>
    <p:sldId id="270" r:id="rId18"/>
    <p:sldId id="290" r:id="rId19"/>
    <p:sldId id="273" r:id="rId20"/>
    <p:sldId id="276" r:id="rId21"/>
    <p:sldId id="278" r:id="rId22"/>
  </p:sldIdLst>
  <p:sldSz cx="12192000" cy="6858000"/>
  <p:notesSz cx="12192000" cy="6858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mbria Math" panose="02040503050406030204" pitchFamily="18" charset="0"/>
      <p:regular r:id="rId2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4690"/>
    <a:srgbClr val="5E5E5E"/>
    <a:srgbClr val="6B6B6B"/>
    <a:srgbClr val="D00000"/>
    <a:srgbClr val="C00000"/>
    <a:srgbClr val="D20000"/>
    <a:srgbClr val="1B50A5"/>
    <a:srgbClr val="525252"/>
    <a:srgbClr val="414141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15" autoAdjust="0"/>
  </p:normalViewPr>
  <p:slideViewPr>
    <p:cSldViewPr>
      <p:cViewPr>
        <p:scale>
          <a:sx n="90" d="100"/>
          <a:sy n="90" d="100"/>
        </p:scale>
        <p:origin x="-90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891547-A6D1-4E60-A1C1-81D4BBA6C2D5}" type="datetimeFigureOut">
              <a:rPr lang="ru-RU" smtClean="0"/>
              <a:t>14.07.2021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99E98-7476-4D97-9BFA-254D531D6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767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99E98-7476-4D97-9BFA-254D531D69A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137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33428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33428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56" y="0"/>
            <a:ext cx="12187243" cy="685799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70498" y="1293068"/>
            <a:ext cx="835467" cy="97656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33428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3016" y="618871"/>
            <a:ext cx="11465966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33428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2311" y="2451100"/>
            <a:ext cx="10302240" cy="1656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99113" y="6419216"/>
            <a:ext cx="302259" cy="2527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34" Type="http://schemas.openxmlformats.org/officeDocument/2006/relationships/image" Target="../media/image52.png"/><Relationship Id="rId33" Type="http://schemas.openxmlformats.org/officeDocument/2006/relationships/image" Target="../media/image3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35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5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3.png"/><Relationship Id="rId18" Type="http://schemas.openxmlformats.org/officeDocument/2006/relationships/image" Target="../media/image78.png"/><Relationship Id="rId26" Type="http://schemas.openxmlformats.org/officeDocument/2006/relationships/image" Target="../media/image86.png"/><Relationship Id="rId39" Type="http://schemas.openxmlformats.org/officeDocument/2006/relationships/image" Target="../media/image99.png"/><Relationship Id="rId21" Type="http://schemas.openxmlformats.org/officeDocument/2006/relationships/image" Target="../media/image81.png"/><Relationship Id="rId34" Type="http://schemas.openxmlformats.org/officeDocument/2006/relationships/image" Target="../media/image94.png"/><Relationship Id="rId42" Type="http://schemas.openxmlformats.org/officeDocument/2006/relationships/image" Target="../media/image102.png"/><Relationship Id="rId47" Type="http://schemas.openxmlformats.org/officeDocument/2006/relationships/image" Target="../media/image107.png"/><Relationship Id="rId50" Type="http://schemas.openxmlformats.org/officeDocument/2006/relationships/image" Target="../media/image110.png"/><Relationship Id="rId55" Type="http://schemas.openxmlformats.org/officeDocument/2006/relationships/image" Target="../media/image115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17" Type="http://schemas.openxmlformats.org/officeDocument/2006/relationships/image" Target="../media/image77.png"/><Relationship Id="rId25" Type="http://schemas.openxmlformats.org/officeDocument/2006/relationships/image" Target="../media/image85.png"/><Relationship Id="rId33" Type="http://schemas.openxmlformats.org/officeDocument/2006/relationships/image" Target="../media/image93.png"/><Relationship Id="rId38" Type="http://schemas.openxmlformats.org/officeDocument/2006/relationships/image" Target="../media/image98.png"/><Relationship Id="rId46" Type="http://schemas.openxmlformats.org/officeDocument/2006/relationships/image" Target="../media/image106.png"/><Relationship Id="rId2" Type="http://schemas.openxmlformats.org/officeDocument/2006/relationships/image" Target="../media/image3.png"/><Relationship Id="rId16" Type="http://schemas.openxmlformats.org/officeDocument/2006/relationships/image" Target="../media/image76.png"/><Relationship Id="rId20" Type="http://schemas.openxmlformats.org/officeDocument/2006/relationships/image" Target="../media/image80.png"/><Relationship Id="rId29" Type="http://schemas.openxmlformats.org/officeDocument/2006/relationships/image" Target="../media/image89.png"/><Relationship Id="rId41" Type="http://schemas.openxmlformats.org/officeDocument/2006/relationships/image" Target="../media/image101.png"/><Relationship Id="rId54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24" Type="http://schemas.openxmlformats.org/officeDocument/2006/relationships/image" Target="../media/image84.png"/><Relationship Id="rId32" Type="http://schemas.openxmlformats.org/officeDocument/2006/relationships/image" Target="../media/image92.png"/><Relationship Id="rId37" Type="http://schemas.openxmlformats.org/officeDocument/2006/relationships/image" Target="../media/image97.png"/><Relationship Id="rId40" Type="http://schemas.openxmlformats.org/officeDocument/2006/relationships/image" Target="../media/image100.png"/><Relationship Id="rId45" Type="http://schemas.openxmlformats.org/officeDocument/2006/relationships/image" Target="../media/image105.png"/><Relationship Id="rId53" Type="http://schemas.openxmlformats.org/officeDocument/2006/relationships/image" Target="../media/image113.png"/><Relationship Id="rId5" Type="http://schemas.openxmlformats.org/officeDocument/2006/relationships/image" Target="../media/image65.png"/><Relationship Id="rId15" Type="http://schemas.openxmlformats.org/officeDocument/2006/relationships/image" Target="../media/image75.png"/><Relationship Id="rId23" Type="http://schemas.openxmlformats.org/officeDocument/2006/relationships/image" Target="../media/image83.png"/><Relationship Id="rId28" Type="http://schemas.openxmlformats.org/officeDocument/2006/relationships/image" Target="../media/image88.png"/><Relationship Id="rId36" Type="http://schemas.openxmlformats.org/officeDocument/2006/relationships/image" Target="../media/image96.png"/><Relationship Id="rId49" Type="http://schemas.openxmlformats.org/officeDocument/2006/relationships/image" Target="../media/image109.png"/><Relationship Id="rId10" Type="http://schemas.openxmlformats.org/officeDocument/2006/relationships/image" Target="../media/image70.png"/><Relationship Id="rId19" Type="http://schemas.openxmlformats.org/officeDocument/2006/relationships/image" Target="../media/image79.png"/><Relationship Id="rId31" Type="http://schemas.openxmlformats.org/officeDocument/2006/relationships/image" Target="../media/image91.png"/><Relationship Id="rId44" Type="http://schemas.openxmlformats.org/officeDocument/2006/relationships/image" Target="../media/image104.png"/><Relationship Id="rId52" Type="http://schemas.openxmlformats.org/officeDocument/2006/relationships/image" Target="../media/image112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Relationship Id="rId22" Type="http://schemas.openxmlformats.org/officeDocument/2006/relationships/image" Target="../media/image82.png"/><Relationship Id="rId27" Type="http://schemas.openxmlformats.org/officeDocument/2006/relationships/image" Target="../media/image87.png"/><Relationship Id="rId30" Type="http://schemas.openxmlformats.org/officeDocument/2006/relationships/image" Target="../media/image90.png"/><Relationship Id="rId35" Type="http://schemas.openxmlformats.org/officeDocument/2006/relationships/image" Target="../media/image95.png"/><Relationship Id="rId43" Type="http://schemas.openxmlformats.org/officeDocument/2006/relationships/image" Target="../media/image103.png"/><Relationship Id="rId48" Type="http://schemas.openxmlformats.org/officeDocument/2006/relationships/image" Target="../media/image108.png"/><Relationship Id="rId56" Type="http://schemas.openxmlformats.org/officeDocument/2006/relationships/image" Target="../media/image116.png"/><Relationship Id="rId8" Type="http://schemas.openxmlformats.org/officeDocument/2006/relationships/image" Target="../media/image68.png"/><Relationship Id="rId51" Type="http://schemas.openxmlformats.org/officeDocument/2006/relationships/image" Target="../media/image111.png"/><Relationship Id="rId3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88994" y="2286000"/>
            <a:ext cx="2216785" cy="640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ru-RU" sz="1000" spc="-10" dirty="0" smtClean="0">
                <a:solidFill>
                  <a:srgbClr val="FFFFFF"/>
                </a:solidFill>
                <a:latin typeface="Arial"/>
                <a:cs typeface="Arial"/>
              </a:rPr>
              <a:t>ТЕРРИТОРИАЛЬНЫЙ ОРГАН </a:t>
            </a:r>
            <a:r>
              <a:rPr sz="1000" spc="-10" dirty="0" smtClean="0">
                <a:solidFill>
                  <a:srgbClr val="FFFFFF"/>
                </a:solidFill>
                <a:latin typeface="Arial"/>
                <a:cs typeface="Arial"/>
              </a:rPr>
              <a:t>ФЕДЕРАЛЬН</a:t>
            </a:r>
            <a:r>
              <a:rPr lang="ru-RU" sz="1000" spc="-10" dirty="0" smtClean="0">
                <a:solidFill>
                  <a:srgbClr val="FFFFFF"/>
                </a:solidFill>
                <a:latin typeface="Arial"/>
                <a:cs typeface="Arial"/>
              </a:rPr>
              <a:t>ОЙ</a:t>
            </a:r>
            <a:r>
              <a:rPr sz="1000" spc="4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 smtClean="0">
                <a:solidFill>
                  <a:srgbClr val="FFFFFF"/>
                </a:solidFill>
                <a:latin typeface="Arial"/>
                <a:cs typeface="Arial"/>
              </a:rPr>
              <a:t>СЛУЖБ</a:t>
            </a:r>
            <a:r>
              <a:rPr lang="ru-RU" sz="1000" spc="-10" dirty="0" smtClean="0">
                <a:solidFill>
                  <a:srgbClr val="FFFFFF"/>
                </a:solidFill>
                <a:latin typeface="Arial"/>
                <a:cs typeface="Arial"/>
              </a:rPr>
              <a:t>Ы</a:t>
            </a:r>
            <a:r>
              <a:rPr sz="1000"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ГОСУДАРСТВЕННОЙ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5" dirty="0" smtClean="0">
                <a:solidFill>
                  <a:srgbClr val="FFFFFF"/>
                </a:solidFill>
                <a:latin typeface="Arial"/>
                <a:cs typeface="Arial"/>
              </a:rPr>
              <a:t>СТАТИСТИКИ</a:t>
            </a:r>
            <a:endParaRPr lang="ru-RU" sz="1000" spc="-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ru-RU" sz="1000" spc="-5" dirty="0" smtClean="0">
                <a:solidFill>
                  <a:srgbClr val="FFFFFF"/>
                </a:solidFill>
                <a:latin typeface="Arial"/>
                <a:cs typeface="Arial"/>
              </a:rPr>
              <a:t>ПО ПЕРМСКОМУ КРАЮ</a:t>
            </a:r>
            <a:endParaRPr sz="1000" dirty="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1455907" y="4642154"/>
            <a:ext cx="495300" cy="498475"/>
            <a:chOff x="11455907" y="4642154"/>
            <a:chExt cx="495300" cy="498475"/>
          </a:xfrm>
        </p:grpSpPr>
        <p:sp>
          <p:nvSpPr>
            <p:cNvPr id="4" name="object 4"/>
            <p:cNvSpPr/>
            <p:nvPr/>
          </p:nvSpPr>
          <p:spPr>
            <a:xfrm>
              <a:off x="11455907" y="4642154"/>
              <a:ext cx="495300" cy="498475"/>
            </a:xfrm>
            <a:custGeom>
              <a:avLst/>
              <a:gdLst/>
              <a:ahLst/>
              <a:cxnLst/>
              <a:rect l="l" t="t" r="r" b="b"/>
              <a:pathLst>
                <a:path w="495300" h="498475">
                  <a:moveTo>
                    <a:pt x="495173" y="0"/>
                  </a:moveTo>
                  <a:lnTo>
                    <a:pt x="0" y="0"/>
                  </a:lnTo>
                  <a:lnTo>
                    <a:pt x="0" y="497916"/>
                  </a:lnTo>
                  <a:lnTo>
                    <a:pt x="495173" y="497916"/>
                  </a:lnTo>
                  <a:lnTo>
                    <a:pt x="495173" y="0"/>
                  </a:lnTo>
                  <a:close/>
                </a:path>
              </a:pathLst>
            </a:custGeom>
            <a:solidFill>
              <a:srgbClr val="FFC3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635739" y="4760975"/>
              <a:ext cx="153924" cy="2880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505200" y="3429000"/>
            <a:ext cx="7620000" cy="1415131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953135" marR="5080" indent="-941069" algn="ctr">
              <a:lnSpc>
                <a:spcPts val="3460"/>
              </a:lnSpc>
              <a:spcBef>
                <a:spcPts val="535"/>
              </a:spcBef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методологические аспекты организации статистического наблюдения за потребительскими ценами на товары и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услуги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3800" y="5715000"/>
            <a:ext cx="4495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1846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Старкова Елена Борисовна </a:t>
            </a:r>
            <a:r>
              <a:rPr lang="ru-RU" sz="1400" b="1" dirty="0">
                <a:solidFill>
                  <a:srgbClr val="1846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>
                <a:solidFill>
                  <a:srgbClr val="18469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err="1" smtClean="0">
                <a:solidFill>
                  <a:srgbClr val="1846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Пермьстат</a:t>
            </a:r>
            <a:endParaRPr lang="ru-RU" sz="1400" b="1" dirty="0" smtClean="0">
              <a:solidFill>
                <a:srgbClr val="1846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rgbClr val="1846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 Отдела статистики цен и финансов</a:t>
            </a:r>
            <a:r>
              <a:rPr lang="en-US" sz="1400" b="1" dirty="0" smtClean="0">
                <a:solidFill>
                  <a:srgbClr val="1846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b="1" dirty="0">
              <a:solidFill>
                <a:srgbClr val="1846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8241" y="113487"/>
            <a:ext cx="108270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80" dirty="0" smtClean="0">
                <a:solidFill>
                  <a:srgbClr val="334285"/>
                </a:solidFill>
                <a:latin typeface="Arial"/>
                <a:cs typeface="Arial"/>
              </a:rPr>
              <a:t>ПЕРМЬ</a:t>
            </a:r>
            <a:r>
              <a:rPr sz="1500" b="1" spc="-90" dirty="0" smtClean="0">
                <a:solidFill>
                  <a:srgbClr val="334285"/>
                </a:solidFill>
                <a:latin typeface="Arial"/>
                <a:cs typeface="Arial"/>
              </a:rPr>
              <a:t>С</a:t>
            </a:r>
            <a:r>
              <a:rPr sz="1500" b="1" spc="-165" dirty="0" smtClean="0">
                <a:solidFill>
                  <a:srgbClr val="334285"/>
                </a:solidFill>
                <a:latin typeface="Arial"/>
                <a:cs typeface="Arial"/>
              </a:rPr>
              <a:t>Т</a:t>
            </a:r>
            <a:r>
              <a:rPr sz="1500" b="1" spc="-114" dirty="0" smtClean="0">
                <a:solidFill>
                  <a:srgbClr val="334285"/>
                </a:solidFill>
                <a:latin typeface="Arial"/>
                <a:cs typeface="Arial"/>
              </a:rPr>
              <a:t>А</a:t>
            </a:r>
            <a:r>
              <a:rPr sz="1500" b="1" dirty="0" smtClean="0">
                <a:solidFill>
                  <a:srgbClr val="334285"/>
                </a:solidFill>
                <a:latin typeface="Arial"/>
                <a:cs typeface="Arial"/>
              </a:rPr>
              <a:t>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3379" y="0"/>
            <a:ext cx="11480165" cy="89535"/>
          </a:xfrm>
          <a:custGeom>
            <a:avLst/>
            <a:gdLst/>
            <a:ahLst/>
            <a:cxnLst/>
            <a:rect l="l" t="t" r="r" b="b"/>
            <a:pathLst>
              <a:path w="11480165" h="89535">
                <a:moveTo>
                  <a:pt x="11479657" y="0"/>
                </a:moveTo>
                <a:lnTo>
                  <a:pt x="0" y="0"/>
                </a:lnTo>
                <a:lnTo>
                  <a:pt x="0" y="89335"/>
                </a:lnTo>
                <a:lnTo>
                  <a:pt x="11479657" y="89335"/>
                </a:lnTo>
                <a:lnTo>
                  <a:pt x="11479657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49198"/>
            <a:ext cx="219710" cy="738505"/>
          </a:xfrm>
          <a:custGeom>
            <a:avLst/>
            <a:gdLst/>
            <a:ahLst/>
            <a:cxnLst/>
            <a:rect l="l" t="t" r="r" b="b"/>
            <a:pathLst>
              <a:path w="219710" h="738505">
                <a:moveTo>
                  <a:pt x="219125" y="0"/>
                </a:moveTo>
                <a:lnTo>
                  <a:pt x="0" y="0"/>
                </a:lnTo>
                <a:lnTo>
                  <a:pt x="0" y="738403"/>
                </a:lnTo>
                <a:lnTo>
                  <a:pt x="219125" y="738403"/>
                </a:lnTo>
                <a:lnTo>
                  <a:pt x="219125" y="0"/>
                </a:lnTo>
                <a:close/>
              </a:path>
            </a:pathLst>
          </a:custGeom>
          <a:solidFill>
            <a:srgbClr val="E0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621536"/>
            <a:ext cx="219710" cy="4577080"/>
          </a:xfrm>
          <a:custGeom>
            <a:avLst/>
            <a:gdLst/>
            <a:ahLst/>
            <a:cxnLst/>
            <a:rect l="l" t="t" r="r" b="b"/>
            <a:pathLst>
              <a:path w="219710" h="4577080">
                <a:moveTo>
                  <a:pt x="219456" y="0"/>
                </a:moveTo>
                <a:lnTo>
                  <a:pt x="0" y="0"/>
                </a:lnTo>
                <a:lnTo>
                  <a:pt x="0" y="4576572"/>
                </a:lnTo>
                <a:lnTo>
                  <a:pt x="219456" y="4576572"/>
                </a:lnTo>
                <a:lnTo>
                  <a:pt x="219456" y="0"/>
                </a:lnTo>
                <a:close/>
              </a:path>
            </a:pathLst>
          </a:custGeom>
          <a:solidFill>
            <a:srgbClr val="FFC3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1698223" y="5699759"/>
            <a:ext cx="494030" cy="498475"/>
            <a:chOff x="11698223" y="5699759"/>
            <a:chExt cx="494030" cy="498475"/>
          </a:xfrm>
        </p:grpSpPr>
        <p:sp>
          <p:nvSpPr>
            <p:cNvPr id="7" name="object 7"/>
            <p:cNvSpPr/>
            <p:nvPr/>
          </p:nvSpPr>
          <p:spPr>
            <a:xfrm>
              <a:off x="11698223" y="5699759"/>
              <a:ext cx="494030" cy="498475"/>
            </a:xfrm>
            <a:custGeom>
              <a:avLst/>
              <a:gdLst/>
              <a:ahLst/>
              <a:cxnLst/>
              <a:rect l="l" t="t" r="r" b="b"/>
              <a:pathLst>
                <a:path w="494029" h="498475">
                  <a:moveTo>
                    <a:pt x="493649" y="0"/>
                  </a:moveTo>
                  <a:lnTo>
                    <a:pt x="0" y="0"/>
                  </a:lnTo>
                  <a:lnTo>
                    <a:pt x="0" y="497916"/>
                  </a:lnTo>
                  <a:lnTo>
                    <a:pt x="493649" y="497916"/>
                  </a:lnTo>
                  <a:lnTo>
                    <a:pt x="493649" y="0"/>
                  </a:lnTo>
                  <a:close/>
                </a:path>
              </a:pathLst>
            </a:custGeom>
            <a:solidFill>
              <a:srgbClr val="FFC3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78055" y="5818631"/>
              <a:ext cx="152400" cy="288036"/>
            </a:xfrm>
            <a:prstGeom prst="rect">
              <a:avLst/>
            </a:prstGeom>
          </p:spPr>
        </p:pic>
      </p:grpSp>
      <p:sp>
        <p:nvSpPr>
          <p:cNvPr id="9" name="object 9"/>
          <p:cNvSpPr/>
          <p:nvPr/>
        </p:nvSpPr>
        <p:spPr>
          <a:xfrm>
            <a:off x="1440941" y="235458"/>
            <a:ext cx="2951480" cy="0"/>
          </a:xfrm>
          <a:custGeom>
            <a:avLst/>
            <a:gdLst/>
            <a:ahLst/>
            <a:cxnLst/>
            <a:rect l="l" t="t" r="r" b="b"/>
            <a:pathLst>
              <a:path w="2951479">
                <a:moveTo>
                  <a:pt x="0" y="0"/>
                </a:moveTo>
                <a:lnTo>
                  <a:pt x="2951226" y="0"/>
                </a:lnTo>
              </a:path>
            </a:pathLst>
          </a:custGeom>
          <a:ln w="25907">
            <a:solidFill>
              <a:srgbClr val="334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29035" y="233934"/>
            <a:ext cx="7214234" cy="0"/>
          </a:xfrm>
          <a:custGeom>
            <a:avLst/>
            <a:gdLst/>
            <a:ahLst/>
            <a:cxnLst/>
            <a:rect l="l" t="t" r="r" b="b"/>
            <a:pathLst>
              <a:path w="7214234">
                <a:moveTo>
                  <a:pt x="0" y="0"/>
                </a:moveTo>
                <a:lnTo>
                  <a:pt x="7213968" y="0"/>
                </a:lnTo>
              </a:path>
            </a:pathLst>
          </a:custGeom>
          <a:ln w="25907">
            <a:solidFill>
              <a:srgbClr val="FFC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63796" y="182879"/>
            <a:ext cx="103505" cy="103505"/>
          </a:xfrm>
          <a:custGeom>
            <a:avLst/>
            <a:gdLst/>
            <a:ahLst/>
            <a:cxnLst/>
            <a:rect l="l" t="t" r="r" b="b"/>
            <a:pathLst>
              <a:path w="103504" h="103504">
                <a:moveTo>
                  <a:pt x="103250" y="0"/>
                </a:moveTo>
                <a:lnTo>
                  <a:pt x="0" y="0"/>
                </a:lnTo>
                <a:lnTo>
                  <a:pt x="0" y="103250"/>
                </a:lnTo>
                <a:lnTo>
                  <a:pt x="103250" y="103250"/>
                </a:lnTo>
                <a:lnTo>
                  <a:pt x="103250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0320" marR="5080">
              <a:lnSpc>
                <a:spcPts val="2810"/>
              </a:lnSpc>
              <a:spcBef>
                <a:spcPts val="455"/>
              </a:spcBef>
            </a:pPr>
            <a:r>
              <a:rPr spc="-30" dirty="0"/>
              <a:t>ПРИНЦИПЫ </a:t>
            </a:r>
            <a:r>
              <a:rPr spc="-70" dirty="0"/>
              <a:t>ОТБОРА </a:t>
            </a:r>
            <a:r>
              <a:rPr spc="-60" dirty="0"/>
              <a:t>ТОВАРОВ </a:t>
            </a:r>
            <a:r>
              <a:rPr dirty="0"/>
              <a:t>С </a:t>
            </a:r>
            <a:r>
              <a:rPr spc="-35" dirty="0"/>
              <a:t>КОНКРЕТНЫМИ </a:t>
            </a:r>
            <a:r>
              <a:rPr spc="-30" dirty="0"/>
              <a:t> </a:t>
            </a:r>
            <a:r>
              <a:rPr spc="-40" dirty="0"/>
              <a:t>ПОТРЕБИТЕЛЬСКИМИ</a:t>
            </a:r>
            <a:r>
              <a:rPr spc="-5" dirty="0"/>
              <a:t> </a:t>
            </a:r>
            <a:r>
              <a:rPr spc="-55" dirty="0"/>
              <a:t>СВОЙСТВАМИ</a:t>
            </a:r>
            <a:r>
              <a:rPr spc="-65" dirty="0"/>
              <a:t> </a:t>
            </a:r>
            <a:r>
              <a:rPr spc="-30" dirty="0"/>
              <a:t>(ЦЕНОВЫХ</a:t>
            </a:r>
            <a:r>
              <a:rPr spc="-40" dirty="0"/>
              <a:t> </a:t>
            </a:r>
            <a:r>
              <a:rPr spc="-45" dirty="0"/>
              <a:t>КОТИРОВОК)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296414" y="1762759"/>
            <a:ext cx="9281160" cy="4589974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921385">
              <a:lnSpc>
                <a:spcPct val="80000"/>
              </a:lnSpc>
            </a:pPr>
            <a:r>
              <a:rPr lang="ru-RU" sz="2400" spc="-5" dirty="0">
                <a:solidFill>
                  <a:srgbClr val="585858"/>
                </a:solidFill>
                <a:latin typeface="Arial"/>
                <a:cs typeface="Arial"/>
              </a:rPr>
              <a:t>Ценовые </a:t>
            </a:r>
            <a:r>
              <a:rPr lang="ru-RU" sz="2400" spc="-10" dirty="0">
                <a:solidFill>
                  <a:srgbClr val="585858"/>
                </a:solidFill>
                <a:latin typeface="Arial"/>
                <a:cs typeface="Arial"/>
              </a:rPr>
              <a:t>котировки </a:t>
            </a:r>
            <a:r>
              <a:rPr lang="ru-RU" sz="2400" spc="-15" dirty="0">
                <a:solidFill>
                  <a:srgbClr val="585858"/>
                </a:solidFill>
                <a:latin typeface="Arial"/>
                <a:cs typeface="Arial"/>
              </a:rPr>
              <a:t>отбираются </a:t>
            </a:r>
            <a:r>
              <a:rPr lang="ru-RU" sz="2400" dirty="0">
                <a:solidFill>
                  <a:srgbClr val="585858"/>
                </a:solidFill>
                <a:latin typeface="Arial"/>
                <a:cs typeface="Arial"/>
              </a:rPr>
              <a:t>из </a:t>
            </a:r>
            <a:r>
              <a:rPr lang="ru-RU" sz="2400" spc="-10" dirty="0">
                <a:solidFill>
                  <a:srgbClr val="585858"/>
                </a:solidFill>
                <a:latin typeface="Arial"/>
                <a:cs typeface="Arial"/>
              </a:rPr>
              <a:t>имеющегося </a:t>
            </a:r>
            <a:r>
              <a:rPr lang="ru-RU" sz="2400" dirty="0">
                <a:solidFill>
                  <a:srgbClr val="585858"/>
                </a:solidFill>
                <a:latin typeface="Arial"/>
                <a:cs typeface="Arial"/>
              </a:rPr>
              <a:t>в </a:t>
            </a:r>
            <a:r>
              <a:rPr lang="ru-RU" sz="2400" spc="-15" dirty="0">
                <a:solidFill>
                  <a:srgbClr val="585858"/>
                </a:solidFill>
                <a:latin typeface="Arial"/>
                <a:cs typeface="Arial"/>
              </a:rPr>
              <a:t>продаже </a:t>
            </a:r>
            <a:r>
              <a:rPr lang="ru-RU" sz="2400" spc="-65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lang="ru-RU" sz="2400" spc="-10" dirty="0">
                <a:solidFill>
                  <a:srgbClr val="585858"/>
                </a:solidFill>
                <a:latin typeface="Arial"/>
                <a:cs typeface="Arial"/>
              </a:rPr>
              <a:t>ассортимента</a:t>
            </a:r>
            <a:r>
              <a:rPr lang="ru-RU" sz="24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lang="ru-RU" sz="2400" spc="-15" dirty="0">
                <a:solidFill>
                  <a:srgbClr val="585858"/>
                </a:solidFill>
                <a:latin typeface="Arial"/>
                <a:cs typeface="Arial"/>
              </a:rPr>
              <a:t>товаров</a:t>
            </a:r>
            <a:r>
              <a:rPr lang="ru-RU" sz="2400" spc="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lang="ru-RU" sz="2400" spc="-15" dirty="0">
                <a:solidFill>
                  <a:srgbClr val="585858"/>
                </a:solidFill>
                <a:latin typeface="Arial"/>
                <a:cs typeface="Arial"/>
              </a:rPr>
              <a:t>данного</a:t>
            </a:r>
            <a:r>
              <a:rPr lang="ru-RU" sz="240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lang="ru-RU" sz="2400" spc="-5" dirty="0">
                <a:solidFill>
                  <a:srgbClr val="585858"/>
                </a:solidFill>
                <a:latin typeface="Arial"/>
                <a:cs typeface="Arial"/>
              </a:rPr>
              <a:t>наименования</a:t>
            </a:r>
            <a:r>
              <a:rPr lang="ru-RU" sz="2400" spc="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lang="ru-RU" sz="2400" dirty="0">
                <a:solidFill>
                  <a:srgbClr val="585858"/>
                </a:solidFill>
                <a:latin typeface="Arial"/>
                <a:cs typeface="Arial"/>
              </a:rPr>
              <a:t>с</a:t>
            </a:r>
            <a:r>
              <a:rPr lang="ru-RU" sz="24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lang="ru-RU" sz="2400" spc="-20" dirty="0" err="1">
                <a:solidFill>
                  <a:srgbClr val="585858"/>
                </a:solidFill>
                <a:latin typeface="Arial"/>
                <a:cs typeface="Arial"/>
              </a:rPr>
              <a:t>учетом</a:t>
            </a:r>
            <a:endParaRPr lang="ru-RU" sz="2400" dirty="0">
              <a:latin typeface="Arial"/>
              <a:cs typeface="Arial"/>
            </a:endParaRPr>
          </a:p>
          <a:p>
            <a:pPr marL="12700">
              <a:lnSpc>
                <a:spcPts val="2305"/>
              </a:lnSpc>
            </a:pPr>
            <a:r>
              <a:rPr lang="ru-RU" sz="2400" b="1" spc="-15" dirty="0">
                <a:solidFill>
                  <a:srgbClr val="E0002B"/>
                </a:solidFill>
                <a:latin typeface="Arial"/>
                <a:cs typeface="Arial"/>
              </a:rPr>
              <a:t>регулярности</a:t>
            </a:r>
            <a:r>
              <a:rPr lang="ru-RU" sz="2400" b="1" spc="50" dirty="0">
                <a:solidFill>
                  <a:srgbClr val="E0002B"/>
                </a:solidFill>
                <a:latin typeface="Arial"/>
                <a:cs typeface="Arial"/>
              </a:rPr>
              <a:t> </a:t>
            </a:r>
            <a:r>
              <a:rPr lang="ru-RU" sz="2400" b="1" dirty="0">
                <a:solidFill>
                  <a:srgbClr val="E0002B"/>
                </a:solidFill>
                <a:latin typeface="Arial"/>
                <a:cs typeface="Arial"/>
              </a:rPr>
              <a:t>наличия</a:t>
            </a:r>
            <a:r>
              <a:rPr lang="ru-RU" sz="2400" b="1" spc="-20" dirty="0">
                <a:solidFill>
                  <a:srgbClr val="E0002B"/>
                </a:solidFill>
                <a:latin typeface="Arial"/>
                <a:cs typeface="Arial"/>
              </a:rPr>
              <a:t> его</a:t>
            </a:r>
            <a:r>
              <a:rPr lang="ru-RU" sz="2400" b="1" spc="15" dirty="0">
                <a:solidFill>
                  <a:srgbClr val="E0002B"/>
                </a:solidFill>
                <a:latin typeface="Arial"/>
                <a:cs typeface="Arial"/>
              </a:rPr>
              <a:t> </a:t>
            </a:r>
            <a:r>
              <a:rPr lang="ru-RU" sz="2400" b="1" dirty="0">
                <a:solidFill>
                  <a:srgbClr val="E0002B"/>
                </a:solidFill>
                <a:latin typeface="Arial"/>
                <a:cs typeface="Arial"/>
              </a:rPr>
              <a:t>в</a:t>
            </a:r>
            <a:r>
              <a:rPr lang="ru-RU" sz="2400" b="1" spc="-10" dirty="0">
                <a:solidFill>
                  <a:srgbClr val="E0002B"/>
                </a:solidFill>
                <a:latin typeface="Arial"/>
                <a:cs typeface="Arial"/>
              </a:rPr>
              <a:t> </a:t>
            </a:r>
            <a:r>
              <a:rPr lang="ru-RU" sz="2400" b="1" spc="-15" dirty="0">
                <a:solidFill>
                  <a:srgbClr val="E0002B"/>
                </a:solidFill>
                <a:latin typeface="Arial"/>
                <a:cs typeface="Arial"/>
              </a:rPr>
              <a:t>продаже</a:t>
            </a:r>
            <a:r>
              <a:rPr lang="ru-RU" sz="2400" b="1" spc="-5" dirty="0">
                <a:solidFill>
                  <a:srgbClr val="E0002B"/>
                </a:solidFill>
                <a:latin typeface="Arial"/>
                <a:cs typeface="Arial"/>
              </a:rPr>
              <a:t> </a:t>
            </a:r>
            <a:r>
              <a:rPr lang="ru-RU" sz="2400" b="1" dirty="0">
                <a:solidFill>
                  <a:srgbClr val="E0002B"/>
                </a:solidFill>
                <a:latin typeface="Arial"/>
                <a:cs typeface="Arial"/>
              </a:rPr>
              <a:t>и</a:t>
            </a:r>
            <a:r>
              <a:rPr lang="ru-RU" sz="2400" b="1" spc="5" dirty="0">
                <a:solidFill>
                  <a:srgbClr val="E0002B"/>
                </a:solidFill>
                <a:latin typeface="Arial"/>
                <a:cs typeface="Arial"/>
              </a:rPr>
              <a:t> </a:t>
            </a:r>
            <a:r>
              <a:rPr lang="ru-RU" sz="2400" b="1" spc="-10" dirty="0">
                <a:solidFill>
                  <a:srgbClr val="E0002B"/>
                </a:solidFill>
                <a:latin typeface="Arial"/>
                <a:cs typeface="Arial"/>
              </a:rPr>
              <a:t>спроса</a:t>
            </a:r>
            <a:r>
              <a:rPr lang="ru-RU" sz="2400" b="1" spc="10" dirty="0">
                <a:solidFill>
                  <a:srgbClr val="E0002B"/>
                </a:solidFill>
                <a:latin typeface="Arial"/>
                <a:cs typeface="Arial"/>
              </a:rPr>
              <a:t> </a:t>
            </a:r>
            <a:r>
              <a:rPr lang="ru-RU" sz="2400" b="1" spc="-10" dirty="0">
                <a:solidFill>
                  <a:srgbClr val="E0002B"/>
                </a:solidFill>
                <a:latin typeface="Arial"/>
                <a:cs typeface="Arial"/>
              </a:rPr>
              <a:t>населения</a:t>
            </a:r>
            <a:endParaRPr lang="ru-RU" sz="2400" dirty="0">
              <a:latin typeface="Arial"/>
              <a:cs typeface="Arial"/>
            </a:endParaRPr>
          </a:p>
          <a:p>
            <a:pPr marL="12700" marR="921385">
              <a:lnSpc>
                <a:spcPct val="80000"/>
              </a:lnSpc>
            </a:pPr>
            <a:endParaRPr lang="ru-RU" sz="2400" spc="-5" dirty="0" smtClean="0">
              <a:solidFill>
                <a:srgbClr val="585858"/>
              </a:solidFill>
              <a:latin typeface="Arial"/>
              <a:cs typeface="Arial"/>
            </a:endParaRPr>
          </a:p>
          <a:p>
            <a:pPr marL="12700" marR="354965">
              <a:lnSpc>
                <a:spcPts val="2300"/>
              </a:lnSpc>
              <a:spcBef>
                <a:spcPts val="660"/>
              </a:spcBef>
            </a:pPr>
            <a:r>
              <a:rPr lang="ru-RU" sz="2400" spc="-5" dirty="0">
                <a:solidFill>
                  <a:srgbClr val="585858"/>
                </a:solidFill>
                <a:latin typeface="Arial"/>
                <a:cs typeface="Arial"/>
              </a:rPr>
              <a:t>На </a:t>
            </a:r>
            <a:r>
              <a:rPr lang="ru-RU" sz="2400" spc="5" dirty="0">
                <a:solidFill>
                  <a:srgbClr val="585858"/>
                </a:solidFill>
                <a:latin typeface="Arial"/>
                <a:cs typeface="Arial"/>
              </a:rPr>
              <a:t>каждый </a:t>
            </a:r>
            <a:r>
              <a:rPr lang="ru-RU" sz="2400" spc="-15" dirty="0">
                <a:solidFill>
                  <a:srgbClr val="585858"/>
                </a:solidFill>
                <a:latin typeface="Arial"/>
                <a:cs typeface="Arial"/>
              </a:rPr>
              <a:t>товар (услугу)-представитель </a:t>
            </a:r>
            <a:r>
              <a:rPr lang="ru-RU" sz="2400" dirty="0">
                <a:solidFill>
                  <a:srgbClr val="585858"/>
                </a:solidFill>
                <a:latin typeface="Arial"/>
                <a:cs typeface="Arial"/>
              </a:rPr>
              <a:t>в </a:t>
            </a:r>
            <a:r>
              <a:rPr lang="ru-RU" sz="2400" spc="-25" dirty="0">
                <a:solidFill>
                  <a:srgbClr val="585858"/>
                </a:solidFill>
                <a:latin typeface="Arial"/>
                <a:cs typeface="Arial"/>
              </a:rPr>
              <a:t>городе </a:t>
            </a:r>
            <a:r>
              <a:rPr lang="ru-RU" sz="24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lang="ru-RU" sz="2400" spc="-5" dirty="0">
                <a:solidFill>
                  <a:srgbClr val="585858"/>
                </a:solidFill>
                <a:latin typeface="Arial"/>
                <a:cs typeface="Arial"/>
              </a:rPr>
              <a:t>специалистами </a:t>
            </a:r>
            <a:r>
              <a:rPr lang="ru-RU" sz="2400" spc="-20" dirty="0" smtClean="0">
                <a:solidFill>
                  <a:srgbClr val="585858"/>
                </a:solidFill>
                <a:latin typeface="Arial"/>
                <a:cs typeface="Arial"/>
              </a:rPr>
              <a:t>осуществляется</a:t>
            </a:r>
            <a:r>
              <a:rPr lang="ru-RU" sz="2400" spc="-5" dirty="0" smtClean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lang="ru-RU" sz="2400" spc="-5" dirty="0">
                <a:solidFill>
                  <a:srgbClr val="585858"/>
                </a:solidFill>
                <a:latin typeface="Arial"/>
                <a:cs typeface="Arial"/>
              </a:rPr>
              <a:t>регистрация</a:t>
            </a:r>
            <a:r>
              <a:rPr lang="ru-RU" sz="2400" spc="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lang="ru-RU" sz="2400" b="1" dirty="0">
                <a:solidFill>
                  <a:srgbClr val="E0002B"/>
                </a:solidFill>
                <a:latin typeface="Arial"/>
                <a:cs typeface="Arial"/>
              </a:rPr>
              <a:t>не</a:t>
            </a:r>
            <a:r>
              <a:rPr lang="ru-RU" sz="2400" b="1" spc="-5" dirty="0">
                <a:solidFill>
                  <a:srgbClr val="E0002B"/>
                </a:solidFill>
                <a:latin typeface="Arial"/>
                <a:cs typeface="Arial"/>
              </a:rPr>
              <a:t> менее</a:t>
            </a:r>
            <a:r>
              <a:rPr lang="ru-RU" sz="2400" b="1" spc="5" dirty="0">
                <a:solidFill>
                  <a:srgbClr val="E0002B"/>
                </a:solidFill>
                <a:latin typeface="Arial"/>
                <a:cs typeface="Arial"/>
              </a:rPr>
              <a:t> </a:t>
            </a:r>
            <a:r>
              <a:rPr lang="ru-RU" sz="2400" b="1" dirty="0">
                <a:solidFill>
                  <a:srgbClr val="E0002B"/>
                </a:solidFill>
                <a:latin typeface="Arial"/>
                <a:cs typeface="Arial"/>
              </a:rPr>
              <a:t>5</a:t>
            </a:r>
            <a:r>
              <a:rPr lang="ru-RU" sz="2400" b="1" spc="-15" dirty="0">
                <a:solidFill>
                  <a:srgbClr val="E0002B"/>
                </a:solidFill>
                <a:latin typeface="Arial"/>
                <a:cs typeface="Arial"/>
              </a:rPr>
              <a:t> </a:t>
            </a:r>
            <a:r>
              <a:rPr lang="ru-RU" sz="2400" b="1" dirty="0">
                <a:solidFill>
                  <a:srgbClr val="E0002B"/>
                </a:solidFill>
                <a:latin typeface="Arial"/>
                <a:cs typeface="Arial"/>
              </a:rPr>
              <a:t>ценовых</a:t>
            </a:r>
            <a:r>
              <a:rPr lang="ru-RU" sz="2400" b="1" spc="-5" dirty="0">
                <a:solidFill>
                  <a:srgbClr val="E0002B"/>
                </a:solidFill>
                <a:latin typeface="Arial"/>
                <a:cs typeface="Arial"/>
              </a:rPr>
              <a:t> </a:t>
            </a:r>
            <a:r>
              <a:rPr lang="ru-RU" sz="2400" b="1" spc="-20" dirty="0" smtClean="0">
                <a:solidFill>
                  <a:srgbClr val="E0002B"/>
                </a:solidFill>
                <a:latin typeface="Arial"/>
                <a:cs typeface="Arial"/>
              </a:rPr>
              <a:t>котировок</a:t>
            </a:r>
            <a:endParaRPr lang="ru-RU" sz="2400" b="1" spc="-20" dirty="0">
              <a:solidFill>
                <a:srgbClr val="E0002B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lang="ru-RU" sz="3800" dirty="0" smtClean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800" dirty="0" smtClean="0">
              <a:latin typeface="Arial"/>
              <a:cs typeface="Arial"/>
            </a:endParaRPr>
          </a:p>
          <a:p>
            <a:pPr marL="12700" marR="5080">
              <a:lnSpc>
                <a:spcPts val="2300"/>
              </a:lnSpc>
            </a:pPr>
            <a:r>
              <a:rPr sz="2400" spc="-45" dirty="0" err="1" smtClean="0">
                <a:solidFill>
                  <a:srgbClr val="585858"/>
                </a:solidFill>
                <a:latin typeface="Arial"/>
                <a:cs typeface="Arial"/>
              </a:rPr>
              <a:t>Количество</a:t>
            </a:r>
            <a:r>
              <a:rPr sz="2400" spc="-45" dirty="0" smtClean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lang="ru-RU" sz="2400" spc="-45" dirty="0" smtClean="0">
                <a:solidFill>
                  <a:srgbClr val="585858"/>
                </a:solidFill>
                <a:latin typeface="Arial"/>
                <a:cs typeface="Arial"/>
              </a:rPr>
              <a:t>ото</a:t>
            </a:r>
            <a:r>
              <a:rPr sz="2400" spc="-30" dirty="0" err="1" smtClean="0">
                <a:solidFill>
                  <a:srgbClr val="585858"/>
                </a:solidFill>
                <a:latin typeface="Arial"/>
                <a:cs typeface="Arial"/>
              </a:rPr>
              <a:t>бранных</a:t>
            </a:r>
            <a:r>
              <a:rPr sz="2400" spc="-30" dirty="0" smtClean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585858"/>
                </a:solidFill>
                <a:latin typeface="Arial"/>
                <a:cs typeface="Arial"/>
              </a:rPr>
              <a:t>ценовых </a:t>
            </a:r>
            <a:r>
              <a:rPr sz="2400" spc="-40" dirty="0">
                <a:solidFill>
                  <a:srgbClr val="585858"/>
                </a:solidFill>
                <a:latin typeface="Arial"/>
                <a:cs typeface="Arial"/>
              </a:rPr>
              <a:t>котировок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с </a:t>
            </a:r>
            <a:r>
              <a:rPr sz="2400" spc="-40" dirty="0">
                <a:solidFill>
                  <a:srgbClr val="585858"/>
                </a:solidFill>
                <a:latin typeface="Arial"/>
                <a:cs typeface="Arial"/>
              </a:rPr>
              <a:t>различным уровнем </a:t>
            </a:r>
            <a:r>
              <a:rPr sz="2400" spc="-35" dirty="0">
                <a:solidFill>
                  <a:srgbClr val="585858"/>
                </a:solidFill>
                <a:latin typeface="Arial"/>
                <a:cs typeface="Arial"/>
              </a:rPr>
              <a:t> цен</a:t>
            </a:r>
            <a:r>
              <a:rPr sz="2400" spc="-6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585858"/>
                </a:solidFill>
                <a:latin typeface="Arial"/>
                <a:cs typeface="Arial"/>
              </a:rPr>
              <a:t>(тарифов)</a:t>
            </a:r>
            <a:r>
              <a:rPr sz="24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b="1" spc="-45" dirty="0">
                <a:solidFill>
                  <a:srgbClr val="E0002B"/>
                </a:solidFill>
                <a:latin typeface="Arial"/>
                <a:cs typeface="Arial"/>
              </a:rPr>
              <a:t>должно</a:t>
            </a:r>
            <a:r>
              <a:rPr sz="2400" b="1" spc="-40" dirty="0">
                <a:solidFill>
                  <a:srgbClr val="E0002B"/>
                </a:solidFill>
                <a:latin typeface="Arial"/>
                <a:cs typeface="Arial"/>
              </a:rPr>
              <a:t> отражать</a:t>
            </a:r>
            <a:r>
              <a:rPr sz="2400" b="1" spc="-25" dirty="0">
                <a:solidFill>
                  <a:srgbClr val="E0002B"/>
                </a:solidFill>
                <a:latin typeface="Arial"/>
                <a:cs typeface="Arial"/>
              </a:rPr>
              <a:t> </a:t>
            </a:r>
            <a:r>
              <a:rPr sz="2400" b="1" spc="-35" dirty="0">
                <a:solidFill>
                  <a:srgbClr val="E0002B"/>
                </a:solidFill>
                <a:latin typeface="Arial"/>
                <a:cs typeface="Arial"/>
              </a:rPr>
              <a:t>реальную</a:t>
            </a:r>
            <a:r>
              <a:rPr sz="2400" b="1" spc="-5" dirty="0">
                <a:solidFill>
                  <a:srgbClr val="E0002B"/>
                </a:solidFill>
                <a:latin typeface="Arial"/>
                <a:cs typeface="Arial"/>
              </a:rPr>
              <a:t> </a:t>
            </a:r>
            <a:r>
              <a:rPr sz="2400" b="1" spc="-40" dirty="0">
                <a:solidFill>
                  <a:srgbClr val="E0002B"/>
                </a:solidFill>
                <a:latin typeface="Arial"/>
                <a:cs typeface="Arial"/>
              </a:rPr>
              <a:t>структуру</a:t>
            </a:r>
            <a:r>
              <a:rPr sz="2400" b="1" spc="-15" dirty="0">
                <a:solidFill>
                  <a:srgbClr val="E0002B"/>
                </a:solidFill>
                <a:latin typeface="Arial"/>
                <a:cs typeface="Arial"/>
              </a:rPr>
              <a:t> </a:t>
            </a:r>
            <a:r>
              <a:rPr sz="2400" b="1" spc="-40" dirty="0">
                <a:solidFill>
                  <a:srgbClr val="E0002B"/>
                </a:solidFill>
                <a:latin typeface="Arial"/>
                <a:cs typeface="Arial"/>
              </a:rPr>
              <a:t>покупок </a:t>
            </a:r>
            <a:r>
              <a:rPr sz="2400" b="1" spc="-35" dirty="0">
                <a:solidFill>
                  <a:srgbClr val="E0002B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585858"/>
                </a:solidFill>
                <a:latin typeface="Arial"/>
                <a:cs typeface="Arial"/>
              </a:rPr>
              <a:t>населением</a:t>
            </a:r>
            <a:r>
              <a:rPr sz="24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585858"/>
                </a:solidFill>
                <a:latin typeface="Arial"/>
                <a:cs typeface="Arial"/>
              </a:rPr>
              <a:t>конкретных</a:t>
            </a:r>
            <a:r>
              <a:rPr sz="24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585858"/>
                </a:solidFill>
                <a:latin typeface="Arial"/>
                <a:cs typeface="Arial"/>
              </a:rPr>
              <a:t>товаров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585858"/>
                </a:solidFill>
                <a:latin typeface="Arial"/>
                <a:cs typeface="Arial"/>
              </a:rPr>
              <a:t>(получения</a:t>
            </a:r>
            <a:r>
              <a:rPr sz="24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585858"/>
                </a:solidFill>
                <a:latin typeface="Arial"/>
                <a:cs typeface="Arial"/>
              </a:rPr>
              <a:t>услуг)</a:t>
            </a:r>
            <a:r>
              <a:rPr sz="2400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в</a:t>
            </a:r>
            <a:r>
              <a:rPr sz="2400" spc="-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585858"/>
                </a:solidFill>
                <a:latin typeface="Arial"/>
                <a:cs typeface="Arial"/>
              </a:rPr>
              <a:t>организациях </a:t>
            </a:r>
            <a:r>
              <a:rPr sz="2400" spc="-6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585858"/>
                </a:solidFill>
                <a:latin typeface="Arial"/>
                <a:cs typeface="Arial"/>
              </a:rPr>
              <a:t>торговли</a:t>
            </a:r>
            <a:r>
              <a:rPr sz="24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585858"/>
                </a:solidFill>
                <a:latin typeface="Arial"/>
                <a:cs typeface="Arial"/>
              </a:rPr>
              <a:t>(сферы </a:t>
            </a:r>
            <a:r>
              <a:rPr sz="2400" spc="-40" dirty="0">
                <a:solidFill>
                  <a:srgbClr val="585858"/>
                </a:solidFill>
                <a:latin typeface="Arial"/>
                <a:cs typeface="Arial"/>
              </a:rPr>
              <a:t>услуг)</a:t>
            </a:r>
            <a:r>
              <a:rPr sz="2400" spc="-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с</a:t>
            </a:r>
            <a:r>
              <a:rPr sz="2400" spc="-8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585858"/>
                </a:solidFill>
                <a:latin typeface="Arial"/>
                <a:cs typeface="Arial"/>
              </a:rPr>
              <a:t>различными</a:t>
            </a:r>
            <a:r>
              <a:rPr sz="24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585858"/>
                </a:solidFill>
                <a:latin typeface="Arial"/>
                <a:cs typeface="Arial"/>
              </a:rPr>
              <a:t>условиями </a:t>
            </a:r>
            <a:r>
              <a:rPr sz="2400" spc="-15" dirty="0">
                <a:solidFill>
                  <a:srgbClr val="585858"/>
                </a:solidFill>
                <a:latin typeface="Arial"/>
                <a:cs typeface="Arial"/>
              </a:rPr>
              <a:t>их</a:t>
            </a:r>
            <a:r>
              <a:rPr sz="2400" spc="-7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585858"/>
                </a:solidFill>
                <a:latin typeface="Arial"/>
                <a:cs typeface="Arial"/>
              </a:rPr>
              <a:t>реализации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3151" y="3276600"/>
            <a:ext cx="1260348" cy="1035731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1966" y="1584322"/>
            <a:ext cx="1189635" cy="1184042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377190" y="3047238"/>
            <a:ext cx="11244580" cy="0"/>
          </a:xfrm>
          <a:custGeom>
            <a:avLst/>
            <a:gdLst/>
            <a:ahLst/>
            <a:cxnLst/>
            <a:rect l="l" t="t" r="r" b="b"/>
            <a:pathLst>
              <a:path w="11244580">
                <a:moveTo>
                  <a:pt x="0" y="0"/>
                </a:moveTo>
                <a:lnTo>
                  <a:pt x="11244326" y="0"/>
                </a:lnTo>
              </a:path>
            </a:pathLst>
          </a:custGeom>
          <a:ln w="19812">
            <a:solidFill>
              <a:srgbClr val="585858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7190" y="4784597"/>
            <a:ext cx="11244580" cy="0"/>
          </a:xfrm>
          <a:custGeom>
            <a:avLst/>
            <a:gdLst/>
            <a:ahLst/>
            <a:cxnLst/>
            <a:rect l="l" t="t" r="r" b="b"/>
            <a:pathLst>
              <a:path w="11244580">
                <a:moveTo>
                  <a:pt x="0" y="0"/>
                </a:moveTo>
                <a:lnTo>
                  <a:pt x="11244326" y="0"/>
                </a:lnTo>
              </a:path>
            </a:pathLst>
          </a:custGeom>
          <a:ln w="19812">
            <a:solidFill>
              <a:srgbClr val="585858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7190" y="6477000"/>
            <a:ext cx="11244580" cy="0"/>
          </a:xfrm>
          <a:custGeom>
            <a:avLst/>
            <a:gdLst/>
            <a:ahLst/>
            <a:cxnLst/>
            <a:rect l="l" t="t" r="r" b="b"/>
            <a:pathLst>
              <a:path w="11244580">
                <a:moveTo>
                  <a:pt x="0" y="0"/>
                </a:moveTo>
                <a:lnTo>
                  <a:pt x="11244326" y="0"/>
                </a:lnTo>
              </a:path>
            </a:pathLst>
          </a:custGeom>
          <a:ln w="19812">
            <a:solidFill>
              <a:srgbClr val="585858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0417" y="4898995"/>
            <a:ext cx="1123082" cy="1185475"/>
          </a:xfrm>
          <a:prstGeom prst="rect">
            <a:avLst/>
          </a:prstGeom>
        </p:spPr>
      </p:pic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10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741688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8241" y="113487"/>
            <a:ext cx="108270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80" dirty="0" smtClean="0">
                <a:solidFill>
                  <a:srgbClr val="334285"/>
                </a:solidFill>
                <a:latin typeface="Arial"/>
                <a:cs typeface="Arial"/>
              </a:rPr>
              <a:t>ПЕРМЬ</a:t>
            </a:r>
            <a:r>
              <a:rPr sz="1500" b="1" spc="-90" dirty="0" smtClean="0">
                <a:solidFill>
                  <a:srgbClr val="334285"/>
                </a:solidFill>
                <a:latin typeface="Arial"/>
                <a:cs typeface="Arial"/>
              </a:rPr>
              <a:t>С</a:t>
            </a:r>
            <a:r>
              <a:rPr sz="1500" b="1" spc="-165" dirty="0" smtClean="0">
                <a:solidFill>
                  <a:srgbClr val="334285"/>
                </a:solidFill>
                <a:latin typeface="Arial"/>
                <a:cs typeface="Arial"/>
              </a:rPr>
              <a:t>Т</a:t>
            </a:r>
            <a:r>
              <a:rPr sz="1500" b="1" spc="-114" dirty="0" smtClean="0">
                <a:solidFill>
                  <a:srgbClr val="334285"/>
                </a:solidFill>
                <a:latin typeface="Arial"/>
                <a:cs typeface="Arial"/>
              </a:rPr>
              <a:t>А</a:t>
            </a:r>
            <a:r>
              <a:rPr sz="1500" b="1" dirty="0" smtClean="0">
                <a:solidFill>
                  <a:srgbClr val="334285"/>
                </a:solidFill>
                <a:latin typeface="Arial"/>
                <a:cs typeface="Arial"/>
              </a:rPr>
              <a:t>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3379" y="0"/>
            <a:ext cx="11480165" cy="89535"/>
          </a:xfrm>
          <a:custGeom>
            <a:avLst/>
            <a:gdLst/>
            <a:ahLst/>
            <a:cxnLst/>
            <a:rect l="l" t="t" r="r" b="b"/>
            <a:pathLst>
              <a:path w="11480165" h="89535">
                <a:moveTo>
                  <a:pt x="11479657" y="0"/>
                </a:moveTo>
                <a:lnTo>
                  <a:pt x="0" y="0"/>
                </a:lnTo>
                <a:lnTo>
                  <a:pt x="0" y="89335"/>
                </a:lnTo>
                <a:lnTo>
                  <a:pt x="11479657" y="89335"/>
                </a:lnTo>
                <a:lnTo>
                  <a:pt x="11479657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49198"/>
            <a:ext cx="219710" cy="738505"/>
          </a:xfrm>
          <a:custGeom>
            <a:avLst/>
            <a:gdLst/>
            <a:ahLst/>
            <a:cxnLst/>
            <a:rect l="l" t="t" r="r" b="b"/>
            <a:pathLst>
              <a:path w="219710" h="738505">
                <a:moveTo>
                  <a:pt x="219125" y="0"/>
                </a:moveTo>
                <a:lnTo>
                  <a:pt x="0" y="0"/>
                </a:lnTo>
                <a:lnTo>
                  <a:pt x="0" y="738403"/>
                </a:lnTo>
                <a:lnTo>
                  <a:pt x="219125" y="738403"/>
                </a:lnTo>
                <a:lnTo>
                  <a:pt x="219125" y="0"/>
                </a:lnTo>
                <a:close/>
              </a:path>
            </a:pathLst>
          </a:custGeom>
          <a:solidFill>
            <a:srgbClr val="E0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621536"/>
            <a:ext cx="219710" cy="4577080"/>
          </a:xfrm>
          <a:custGeom>
            <a:avLst/>
            <a:gdLst/>
            <a:ahLst/>
            <a:cxnLst/>
            <a:rect l="l" t="t" r="r" b="b"/>
            <a:pathLst>
              <a:path w="219710" h="4577080">
                <a:moveTo>
                  <a:pt x="219456" y="0"/>
                </a:moveTo>
                <a:lnTo>
                  <a:pt x="0" y="0"/>
                </a:lnTo>
                <a:lnTo>
                  <a:pt x="0" y="4576572"/>
                </a:lnTo>
                <a:lnTo>
                  <a:pt x="219456" y="4576572"/>
                </a:lnTo>
                <a:lnTo>
                  <a:pt x="219456" y="0"/>
                </a:lnTo>
                <a:close/>
              </a:path>
            </a:pathLst>
          </a:custGeom>
          <a:solidFill>
            <a:srgbClr val="FFC3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1698223" y="5699759"/>
            <a:ext cx="494030" cy="498475"/>
            <a:chOff x="11698223" y="5699759"/>
            <a:chExt cx="494030" cy="498475"/>
          </a:xfrm>
        </p:grpSpPr>
        <p:sp>
          <p:nvSpPr>
            <p:cNvPr id="7" name="object 7"/>
            <p:cNvSpPr/>
            <p:nvPr/>
          </p:nvSpPr>
          <p:spPr>
            <a:xfrm>
              <a:off x="11698223" y="5699759"/>
              <a:ext cx="494030" cy="498475"/>
            </a:xfrm>
            <a:custGeom>
              <a:avLst/>
              <a:gdLst/>
              <a:ahLst/>
              <a:cxnLst/>
              <a:rect l="l" t="t" r="r" b="b"/>
              <a:pathLst>
                <a:path w="494029" h="498475">
                  <a:moveTo>
                    <a:pt x="493649" y="0"/>
                  </a:moveTo>
                  <a:lnTo>
                    <a:pt x="0" y="0"/>
                  </a:lnTo>
                  <a:lnTo>
                    <a:pt x="0" y="497916"/>
                  </a:lnTo>
                  <a:lnTo>
                    <a:pt x="493649" y="497916"/>
                  </a:lnTo>
                  <a:lnTo>
                    <a:pt x="493649" y="0"/>
                  </a:lnTo>
                  <a:close/>
                </a:path>
              </a:pathLst>
            </a:custGeom>
            <a:solidFill>
              <a:srgbClr val="FFC3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78055" y="5818631"/>
              <a:ext cx="152400" cy="288036"/>
            </a:xfrm>
            <a:prstGeom prst="rect">
              <a:avLst/>
            </a:prstGeom>
          </p:spPr>
        </p:pic>
      </p:grpSp>
      <p:sp>
        <p:nvSpPr>
          <p:cNvPr id="9" name="object 9"/>
          <p:cNvSpPr/>
          <p:nvPr/>
        </p:nvSpPr>
        <p:spPr>
          <a:xfrm>
            <a:off x="1440941" y="235458"/>
            <a:ext cx="2951480" cy="0"/>
          </a:xfrm>
          <a:custGeom>
            <a:avLst/>
            <a:gdLst/>
            <a:ahLst/>
            <a:cxnLst/>
            <a:rect l="l" t="t" r="r" b="b"/>
            <a:pathLst>
              <a:path w="2951479">
                <a:moveTo>
                  <a:pt x="0" y="0"/>
                </a:moveTo>
                <a:lnTo>
                  <a:pt x="2951226" y="0"/>
                </a:lnTo>
              </a:path>
            </a:pathLst>
          </a:custGeom>
          <a:ln w="25907">
            <a:solidFill>
              <a:srgbClr val="334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29035" y="233934"/>
            <a:ext cx="7214234" cy="0"/>
          </a:xfrm>
          <a:custGeom>
            <a:avLst/>
            <a:gdLst/>
            <a:ahLst/>
            <a:cxnLst/>
            <a:rect l="l" t="t" r="r" b="b"/>
            <a:pathLst>
              <a:path w="7214234">
                <a:moveTo>
                  <a:pt x="0" y="0"/>
                </a:moveTo>
                <a:lnTo>
                  <a:pt x="7213968" y="0"/>
                </a:lnTo>
              </a:path>
            </a:pathLst>
          </a:custGeom>
          <a:ln w="25907">
            <a:solidFill>
              <a:srgbClr val="FFC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63796" y="182879"/>
            <a:ext cx="103505" cy="103505"/>
          </a:xfrm>
          <a:custGeom>
            <a:avLst/>
            <a:gdLst/>
            <a:ahLst/>
            <a:cxnLst/>
            <a:rect l="l" t="t" r="r" b="b"/>
            <a:pathLst>
              <a:path w="103504" h="103504">
                <a:moveTo>
                  <a:pt x="103250" y="0"/>
                </a:moveTo>
                <a:lnTo>
                  <a:pt x="0" y="0"/>
                </a:lnTo>
                <a:lnTo>
                  <a:pt x="0" y="103250"/>
                </a:lnTo>
                <a:lnTo>
                  <a:pt x="103250" y="103250"/>
                </a:lnTo>
                <a:lnTo>
                  <a:pt x="103250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63016" y="618871"/>
            <a:ext cx="11465966" cy="77649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0320" marR="5080">
              <a:lnSpc>
                <a:spcPts val="2810"/>
              </a:lnSpc>
              <a:spcBef>
                <a:spcPts val="455"/>
              </a:spcBef>
            </a:pPr>
            <a:r>
              <a:rPr spc="-30" dirty="0" smtClean="0"/>
              <a:t>ПРИ</a:t>
            </a:r>
            <a:r>
              <a:rPr lang="ru-RU" spc="-30" dirty="0" smtClean="0"/>
              <a:t>МЕРЫ ОПИСАНИЯ </a:t>
            </a:r>
            <a:r>
              <a:rPr lang="ru-RU" spc="-60" dirty="0"/>
              <a:t>ТОВАРОВ </a:t>
            </a:r>
            <a:r>
              <a:rPr lang="ru-RU" dirty="0"/>
              <a:t>С </a:t>
            </a:r>
            <a:r>
              <a:rPr lang="ru-RU" spc="-35" dirty="0"/>
              <a:t>КОНКРЕТНЫМИ </a:t>
            </a:r>
            <a:r>
              <a:rPr lang="ru-RU" spc="-30" dirty="0"/>
              <a:t> </a:t>
            </a:r>
            <a:r>
              <a:rPr lang="ru-RU" spc="-40" dirty="0"/>
              <a:t>ПОТРЕБИТЕЛЬСКИМИ</a:t>
            </a:r>
            <a:r>
              <a:rPr lang="ru-RU" spc="-5" dirty="0"/>
              <a:t> </a:t>
            </a:r>
            <a:r>
              <a:rPr lang="ru-RU" spc="-55" dirty="0"/>
              <a:t>СВОЙСТВАМИ</a:t>
            </a:r>
            <a:r>
              <a:rPr lang="ru-RU" spc="-65" dirty="0"/>
              <a:t> </a:t>
            </a:r>
            <a:r>
              <a:rPr lang="ru-RU" spc="-30" dirty="0"/>
              <a:t>(ЦЕНОВЫХ</a:t>
            </a:r>
            <a:r>
              <a:rPr lang="ru-RU" spc="-40" dirty="0"/>
              <a:t> </a:t>
            </a:r>
            <a:r>
              <a:rPr lang="ru-RU" spc="-45" dirty="0"/>
              <a:t>КОТИРОВОК</a:t>
            </a:r>
            <a:r>
              <a:rPr lang="ru-RU" spc="-45" dirty="0" smtClean="0"/>
              <a:t>)</a:t>
            </a:r>
            <a:endParaRPr spc="-45" dirty="0"/>
          </a:p>
        </p:txBody>
      </p:sp>
      <p:sp>
        <p:nvSpPr>
          <p:cNvPr id="16" name="object 16"/>
          <p:cNvSpPr/>
          <p:nvPr/>
        </p:nvSpPr>
        <p:spPr>
          <a:xfrm>
            <a:off x="435669" y="2743200"/>
            <a:ext cx="11244580" cy="0"/>
          </a:xfrm>
          <a:custGeom>
            <a:avLst/>
            <a:gdLst/>
            <a:ahLst/>
            <a:cxnLst/>
            <a:rect l="l" t="t" r="r" b="b"/>
            <a:pathLst>
              <a:path w="11244580">
                <a:moveTo>
                  <a:pt x="0" y="0"/>
                </a:moveTo>
                <a:lnTo>
                  <a:pt x="11244326" y="0"/>
                </a:lnTo>
              </a:path>
            </a:pathLst>
          </a:custGeom>
          <a:ln w="19812">
            <a:solidFill>
              <a:srgbClr val="585858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1171" y="3924253"/>
            <a:ext cx="11244580" cy="0"/>
          </a:xfrm>
          <a:custGeom>
            <a:avLst/>
            <a:gdLst/>
            <a:ahLst/>
            <a:cxnLst/>
            <a:rect l="l" t="t" r="r" b="b"/>
            <a:pathLst>
              <a:path w="11244580">
                <a:moveTo>
                  <a:pt x="0" y="0"/>
                </a:moveTo>
                <a:lnTo>
                  <a:pt x="11244326" y="0"/>
                </a:lnTo>
              </a:path>
            </a:pathLst>
          </a:custGeom>
          <a:ln w="19812">
            <a:solidFill>
              <a:srgbClr val="585858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5669" y="5410200"/>
            <a:ext cx="11244580" cy="0"/>
          </a:xfrm>
          <a:custGeom>
            <a:avLst/>
            <a:gdLst/>
            <a:ahLst/>
            <a:cxnLst/>
            <a:rect l="l" t="t" r="r" b="b"/>
            <a:pathLst>
              <a:path w="11244580">
                <a:moveTo>
                  <a:pt x="0" y="0"/>
                </a:moveTo>
                <a:lnTo>
                  <a:pt x="11244326" y="0"/>
                </a:lnTo>
              </a:path>
            </a:pathLst>
          </a:custGeom>
          <a:ln w="19812">
            <a:solidFill>
              <a:srgbClr val="585858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11</a:t>
            </a:fld>
            <a:endParaRPr spc="-5" dirty="0"/>
          </a:p>
        </p:txBody>
      </p:sp>
      <p:sp>
        <p:nvSpPr>
          <p:cNvPr id="21" name="TextBox 20"/>
          <p:cNvSpPr txBox="1"/>
          <p:nvPr/>
        </p:nvSpPr>
        <p:spPr>
          <a:xfrm>
            <a:off x="1981200" y="18288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сметана 15%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полиэтиленовая упаковка,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450 г., пр-во АО "Кунгурский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молкомбинат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", Пермский край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81200" y="2895600"/>
            <a:ext cx="75586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сметана деревенская 20%,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пластиковый стакан,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г.пр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-во ЗАО "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Ашатли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-молоко" с. Аспа р.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Уинский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Пермский край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70567" y="4180843"/>
            <a:ext cx="7245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сметана 18% "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Вятушка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пластиковый стакан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0,36кг, пр-во ООО "Кировская молочная компания" Кировская обл.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40942" y="5601051"/>
            <a:ext cx="9927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г. Перми наблюдается </a:t>
            </a:r>
            <a:r>
              <a:rPr lang="ru-RU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ru-RU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ценовых котировок сметаны</a:t>
            </a:r>
            <a:endParaRPr lang="ru-RU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56BD21BF-F3FF-426B-A43D-61996A27CC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705896" y="1677767"/>
            <a:ext cx="900000" cy="900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5" y="2830871"/>
            <a:ext cx="10844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32" y="4038601"/>
            <a:ext cx="1282493" cy="1126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9315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8241" y="113487"/>
            <a:ext cx="111870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80" dirty="0" smtClean="0">
                <a:solidFill>
                  <a:srgbClr val="334285"/>
                </a:solidFill>
                <a:latin typeface="Arial"/>
                <a:cs typeface="Arial"/>
              </a:rPr>
              <a:t>ПЕРМЬ</a:t>
            </a:r>
            <a:r>
              <a:rPr sz="1500" b="1" spc="-90" dirty="0" smtClean="0">
                <a:solidFill>
                  <a:srgbClr val="334285"/>
                </a:solidFill>
                <a:latin typeface="Arial"/>
                <a:cs typeface="Arial"/>
              </a:rPr>
              <a:t>С</a:t>
            </a:r>
            <a:r>
              <a:rPr sz="1500" b="1" spc="-165" dirty="0" smtClean="0">
                <a:solidFill>
                  <a:srgbClr val="334285"/>
                </a:solidFill>
                <a:latin typeface="Arial"/>
                <a:cs typeface="Arial"/>
              </a:rPr>
              <a:t>Т</a:t>
            </a:r>
            <a:r>
              <a:rPr sz="1500" b="1" spc="-114" dirty="0" smtClean="0">
                <a:solidFill>
                  <a:srgbClr val="334285"/>
                </a:solidFill>
                <a:latin typeface="Arial"/>
                <a:cs typeface="Arial"/>
              </a:rPr>
              <a:t>А</a:t>
            </a:r>
            <a:r>
              <a:rPr sz="1500" b="1" dirty="0" smtClean="0">
                <a:solidFill>
                  <a:srgbClr val="334285"/>
                </a:solidFill>
                <a:latin typeface="Arial"/>
                <a:cs typeface="Arial"/>
              </a:rPr>
              <a:t>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3379" y="0"/>
            <a:ext cx="11480165" cy="89535"/>
          </a:xfrm>
          <a:custGeom>
            <a:avLst/>
            <a:gdLst/>
            <a:ahLst/>
            <a:cxnLst/>
            <a:rect l="l" t="t" r="r" b="b"/>
            <a:pathLst>
              <a:path w="11480165" h="89535">
                <a:moveTo>
                  <a:pt x="11479657" y="0"/>
                </a:moveTo>
                <a:lnTo>
                  <a:pt x="0" y="0"/>
                </a:lnTo>
                <a:lnTo>
                  <a:pt x="0" y="89335"/>
                </a:lnTo>
                <a:lnTo>
                  <a:pt x="11479657" y="89335"/>
                </a:lnTo>
                <a:lnTo>
                  <a:pt x="11479657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49198"/>
            <a:ext cx="219710" cy="738505"/>
          </a:xfrm>
          <a:custGeom>
            <a:avLst/>
            <a:gdLst/>
            <a:ahLst/>
            <a:cxnLst/>
            <a:rect l="l" t="t" r="r" b="b"/>
            <a:pathLst>
              <a:path w="219710" h="738505">
                <a:moveTo>
                  <a:pt x="219125" y="0"/>
                </a:moveTo>
                <a:lnTo>
                  <a:pt x="0" y="0"/>
                </a:lnTo>
                <a:lnTo>
                  <a:pt x="0" y="738403"/>
                </a:lnTo>
                <a:lnTo>
                  <a:pt x="219125" y="738403"/>
                </a:lnTo>
                <a:lnTo>
                  <a:pt x="219125" y="0"/>
                </a:lnTo>
                <a:close/>
              </a:path>
            </a:pathLst>
          </a:custGeom>
          <a:solidFill>
            <a:srgbClr val="E0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621536"/>
            <a:ext cx="219710" cy="4577080"/>
          </a:xfrm>
          <a:custGeom>
            <a:avLst/>
            <a:gdLst/>
            <a:ahLst/>
            <a:cxnLst/>
            <a:rect l="l" t="t" r="r" b="b"/>
            <a:pathLst>
              <a:path w="219710" h="4577080">
                <a:moveTo>
                  <a:pt x="219456" y="0"/>
                </a:moveTo>
                <a:lnTo>
                  <a:pt x="0" y="0"/>
                </a:lnTo>
                <a:lnTo>
                  <a:pt x="0" y="4576572"/>
                </a:lnTo>
                <a:lnTo>
                  <a:pt x="219456" y="4576572"/>
                </a:lnTo>
                <a:lnTo>
                  <a:pt x="219456" y="0"/>
                </a:lnTo>
                <a:close/>
              </a:path>
            </a:pathLst>
          </a:custGeom>
          <a:solidFill>
            <a:srgbClr val="FFC3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1698223" y="5699759"/>
            <a:ext cx="494030" cy="498475"/>
            <a:chOff x="11698223" y="5699759"/>
            <a:chExt cx="494030" cy="498475"/>
          </a:xfrm>
        </p:grpSpPr>
        <p:sp>
          <p:nvSpPr>
            <p:cNvPr id="7" name="object 7"/>
            <p:cNvSpPr/>
            <p:nvPr/>
          </p:nvSpPr>
          <p:spPr>
            <a:xfrm>
              <a:off x="11698223" y="5699759"/>
              <a:ext cx="494030" cy="498475"/>
            </a:xfrm>
            <a:custGeom>
              <a:avLst/>
              <a:gdLst/>
              <a:ahLst/>
              <a:cxnLst/>
              <a:rect l="l" t="t" r="r" b="b"/>
              <a:pathLst>
                <a:path w="494029" h="498475">
                  <a:moveTo>
                    <a:pt x="493649" y="0"/>
                  </a:moveTo>
                  <a:lnTo>
                    <a:pt x="0" y="0"/>
                  </a:lnTo>
                  <a:lnTo>
                    <a:pt x="0" y="497916"/>
                  </a:lnTo>
                  <a:lnTo>
                    <a:pt x="493649" y="497916"/>
                  </a:lnTo>
                  <a:lnTo>
                    <a:pt x="493649" y="0"/>
                  </a:lnTo>
                  <a:close/>
                </a:path>
              </a:pathLst>
            </a:custGeom>
            <a:solidFill>
              <a:srgbClr val="FFC3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78055" y="5818631"/>
              <a:ext cx="152400" cy="288036"/>
            </a:xfrm>
            <a:prstGeom prst="rect">
              <a:avLst/>
            </a:prstGeom>
          </p:spPr>
        </p:pic>
      </p:grpSp>
      <p:sp>
        <p:nvSpPr>
          <p:cNvPr id="9" name="object 9"/>
          <p:cNvSpPr/>
          <p:nvPr/>
        </p:nvSpPr>
        <p:spPr>
          <a:xfrm>
            <a:off x="1440941" y="235458"/>
            <a:ext cx="2951480" cy="0"/>
          </a:xfrm>
          <a:custGeom>
            <a:avLst/>
            <a:gdLst/>
            <a:ahLst/>
            <a:cxnLst/>
            <a:rect l="l" t="t" r="r" b="b"/>
            <a:pathLst>
              <a:path w="2951479">
                <a:moveTo>
                  <a:pt x="0" y="0"/>
                </a:moveTo>
                <a:lnTo>
                  <a:pt x="2951226" y="0"/>
                </a:lnTo>
              </a:path>
            </a:pathLst>
          </a:custGeom>
          <a:ln w="25907">
            <a:solidFill>
              <a:srgbClr val="334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29035" y="233934"/>
            <a:ext cx="7214234" cy="0"/>
          </a:xfrm>
          <a:custGeom>
            <a:avLst/>
            <a:gdLst/>
            <a:ahLst/>
            <a:cxnLst/>
            <a:rect l="l" t="t" r="r" b="b"/>
            <a:pathLst>
              <a:path w="7214234">
                <a:moveTo>
                  <a:pt x="0" y="0"/>
                </a:moveTo>
                <a:lnTo>
                  <a:pt x="7213968" y="0"/>
                </a:lnTo>
              </a:path>
            </a:pathLst>
          </a:custGeom>
          <a:ln w="25907">
            <a:solidFill>
              <a:srgbClr val="FFC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63796" y="182879"/>
            <a:ext cx="103505" cy="103505"/>
          </a:xfrm>
          <a:custGeom>
            <a:avLst/>
            <a:gdLst/>
            <a:ahLst/>
            <a:cxnLst/>
            <a:rect l="l" t="t" r="r" b="b"/>
            <a:pathLst>
              <a:path w="103504" h="103504">
                <a:moveTo>
                  <a:pt x="103250" y="0"/>
                </a:moveTo>
                <a:lnTo>
                  <a:pt x="0" y="0"/>
                </a:lnTo>
                <a:lnTo>
                  <a:pt x="0" y="103250"/>
                </a:lnTo>
                <a:lnTo>
                  <a:pt x="103250" y="103250"/>
                </a:lnTo>
                <a:lnTo>
                  <a:pt x="103250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71043" y="769747"/>
            <a:ext cx="364997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40" dirty="0"/>
              <a:t>КОГДА</a:t>
            </a:r>
            <a:r>
              <a:rPr sz="2800" spc="-90" dirty="0"/>
              <a:t> </a:t>
            </a:r>
            <a:r>
              <a:rPr sz="2800" spc="-5" dirty="0"/>
              <a:t>И</a:t>
            </a:r>
            <a:r>
              <a:rPr sz="2800" spc="-80" dirty="0"/>
              <a:t> </a:t>
            </a:r>
            <a:r>
              <a:rPr sz="2800" spc="-25" dirty="0"/>
              <a:t>ДЛЯ</a:t>
            </a:r>
            <a:r>
              <a:rPr sz="2800" spc="-85" dirty="0"/>
              <a:t> </a:t>
            </a:r>
            <a:r>
              <a:rPr sz="2800" spc="-35" dirty="0"/>
              <a:t>ЧЕГО?</a:t>
            </a:r>
            <a:endParaRPr sz="2800" dirty="0"/>
          </a:p>
        </p:txBody>
      </p:sp>
      <p:sp>
        <p:nvSpPr>
          <p:cNvPr id="13" name="object 13"/>
          <p:cNvSpPr txBox="1"/>
          <p:nvPr/>
        </p:nvSpPr>
        <p:spPr>
          <a:xfrm>
            <a:off x="438404" y="2985896"/>
            <a:ext cx="20770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Еженедельно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50360" y="1784096"/>
            <a:ext cx="2757805" cy="68389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675"/>
              </a:spcBef>
            </a:pPr>
            <a:r>
              <a:rPr sz="2400" b="1" spc="-5" dirty="0">
                <a:solidFill>
                  <a:srgbClr val="585858"/>
                </a:solidFill>
                <a:latin typeface="Arial"/>
                <a:cs typeface="Arial"/>
              </a:rPr>
              <a:t>Срок</a:t>
            </a:r>
            <a:r>
              <a:rPr sz="2400" b="1" spc="-8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585858"/>
                </a:solidFill>
                <a:latin typeface="Arial"/>
                <a:cs typeface="Arial"/>
              </a:rPr>
              <a:t>регистрации </a:t>
            </a:r>
            <a:r>
              <a:rPr sz="2400" b="1" spc="-6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585858"/>
                </a:solidFill>
                <a:latin typeface="Arial"/>
                <a:cs typeface="Arial"/>
              </a:rPr>
              <a:t>информации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8404" y="3961003"/>
            <a:ext cx="18897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Е</a:t>
            </a:r>
            <a:r>
              <a:rPr sz="2400" b="1" spc="-40" dirty="0">
                <a:solidFill>
                  <a:srgbClr val="FF0000"/>
                </a:solidFill>
                <a:latin typeface="Arial"/>
                <a:cs typeface="Arial"/>
              </a:rPr>
              <a:t>же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м</a:t>
            </a:r>
            <a:r>
              <a:rPr sz="2400" b="1" spc="-40" dirty="0">
                <a:solidFill>
                  <a:srgbClr val="FF0000"/>
                </a:solidFill>
                <a:latin typeface="Arial"/>
                <a:cs typeface="Arial"/>
              </a:rPr>
              <a:t>е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сячно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61028" y="2985896"/>
            <a:ext cx="18897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solidFill>
                  <a:srgbClr val="585858"/>
                </a:solidFill>
                <a:latin typeface="Arial"/>
                <a:cs typeface="Arial"/>
              </a:rPr>
              <a:t>Понедельник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967218" y="2985896"/>
            <a:ext cx="19475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Оценка</a:t>
            </a:r>
            <a:r>
              <a:rPr sz="2400" spc="-8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ИПЦ*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58615" y="3961003"/>
            <a:ext cx="172338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585858"/>
                </a:solidFill>
                <a:latin typeface="Arial"/>
                <a:cs typeface="Arial"/>
              </a:rPr>
              <a:t>21-25</a:t>
            </a:r>
            <a:r>
              <a:rPr sz="2400" spc="-7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585858"/>
                </a:solidFill>
                <a:latin typeface="Arial"/>
                <a:cs typeface="Arial"/>
              </a:rPr>
              <a:t>число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967218" y="1784096"/>
            <a:ext cx="8013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20" dirty="0">
                <a:solidFill>
                  <a:srgbClr val="585858"/>
                </a:solidFill>
                <a:latin typeface="Arial"/>
                <a:cs typeface="Arial"/>
              </a:rPr>
              <a:t>Ц</a:t>
            </a:r>
            <a:r>
              <a:rPr sz="2400" b="1" spc="-5" dirty="0">
                <a:solidFill>
                  <a:srgbClr val="585858"/>
                </a:solidFill>
                <a:latin typeface="Arial"/>
                <a:cs typeface="Arial"/>
              </a:rPr>
              <a:t>ель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967218" y="3813175"/>
            <a:ext cx="2301240" cy="68389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675"/>
              </a:spcBef>
            </a:pPr>
            <a:r>
              <a:rPr sz="2400" spc="-40" dirty="0">
                <a:solidFill>
                  <a:srgbClr val="585858"/>
                </a:solidFill>
                <a:latin typeface="Arial"/>
                <a:cs typeface="Arial"/>
              </a:rPr>
              <a:t>Расчет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ИПЦ </a:t>
            </a:r>
            <a:r>
              <a:rPr sz="2400" spc="-5" dirty="0">
                <a:solidFill>
                  <a:srgbClr val="585858"/>
                </a:solidFill>
                <a:latin typeface="Arial"/>
                <a:cs typeface="Arial"/>
              </a:rPr>
              <a:t>на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585858"/>
                </a:solidFill>
                <a:latin typeface="Arial"/>
                <a:cs typeface="Arial"/>
              </a:rPr>
              <a:t>товары</a:t>
            </a:r>
            <a:r>
              <a:rPr sz="2400" spc="-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и</a:t>
            </a:r>
            <a:r>
              <a:rPr sz="2400" spc="-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585858"/>
                </a:solidFill>
                <a:latin typeface="Arial"/>
                <a:cs typeface="Arial"/>
              </a:rPr>
              <a:t>услуги</a:t>
            </a:r>
            <a:endParaRPr sz="2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440051" y="5322189"/>
            <a:ext cx="6964680" cy="1177925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 marR="260350">
              <a:lnSpc>
                <a:spcPts val="1730"/>
              </a:lnSpc>
              <a:spcBef>
                <a:spcPts val="515"/>
              </a:spcBef>
            </a:pPr>
            <a:r>
              <a:rPr sz="1800" dirty="0">
                <a:solidFill>
                  <a:srgbClr val="585858"/>
                </a:solidFill>
                <a:latin typeface="Arial"/>
                <a:cs typeface="Arial"/>
              </a:rPr>
              <a:t>*</a:t>
            </a:r>
            <a:r>
              <a:rPr sz="18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85858"/>
                </a:solidFill>
                <a:latin typeface="Arial"/>
                <a:cs typeface="Arial"/>
              </a:rPr>
              <a:t>Оценка </a:t>
            </a:r>
            <a:r>
              <a:rPr sz="1800" spc="-20" dirty="0">
                <a:solidFill>
                  <a:srgbClr val="585858"/>
                </a:solidFill>
                <a:latin typeface="Arial"/>
                <a:cs typeface="Arial"/>
              </a:rPr>
              <a:t>отражает</a:t>
            </a:r>
            <a:r>
              <a:rPr sz="1800" spc="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Arial"/>
                <a:cs typeface="Arial"/>
              </a:rPr>
              <a:t>общую</a:t>
            </a:r>
            <a:r>
              <a:rPr sz="1800" spc="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Arial"/>
                <a:cs typeface="Arial"/>
              </a:rPr>
              <a:t>тенденцию</a:t>
            </a:r>
            <a:r>
              <a:rPr sz="1800" spc="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Arial"/>
                <a:cs typeface="Arial"/>
              </a:rPr>
              <a:t>цен</a:t>
            </a:r>
            <a:r>
              <a:rPr sz="180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Arial"/>
                <a:cs typeface="Arial"/>
              </a:rPr>
              <a:t>на</a:t>
            </a:r>
            <a:r>
              <a:rPr sz="180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585858"/>
                </a:solidFill>
                <a:latin typeface="Arial"/>
                <a:cs typeface="Arial"/>
              </a:rPr>
              <a:t>потребительском </a:t>
            </a:r>
            <a:r>
              <a:rPr sz="1800" spc="-484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85858"/>
                </a:solidFill>
                <a:latin typeface="Arial"/>
                <a:cs typeface="Arial"/>
              </a:rPr>
              <a:t>рынке</a:t>
            </a:r>
            <a:r>
              <a:rPr sz="18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Arial"/>
                <a:cs typeface="Arial"/>
              </a:rPr>
              <a:t>за </a:t>
            </a:r>
            <a:r>
              <a:rPr sz="1800" spc="-20" dirty="0">
                <a:solidFill>
                  <a:srgbClr val="585858"/>
                </a:solidFill>
                <a:latin typeface="Arial"/>
                <a:cs typeface="Arial"/>
              </a:rPr>
              <a:t>отчетную</a:t>
            </a:r>
            <a:r>
              <a:rPr sz="1800" spc="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585858"/>
                </a:solidFill>
                <a:latin typeface="Arial"/>
                <a:cs typeface="Arial"/>
              </a:rPr>
              <a:t>неделю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945"/>
              </a:lnSpc>
              <a:spcBef>
                <a:spcPts val="1310"/>
              </a:spcBef>
            </a:pPr>
            <a:r>
              <a:rPr sz="1800" spc="-5" dirty="0">
                <a:solidFill>
                  <a:srgbClr val="585858"/>
                </a:solidFill>
                <a:latin typeface="Arial"/>
                <a:cs typeface="Arial"/>
              </a:rPr>
              <a:t>Ежемесячно</a:t>
            </a:r>
            <a:r>
              <a:rPr sz="1800" spc="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585858"/>
                </a:solidFill>
                <a:latin typeface="Arial"/>
                <a:cs typeface="Arial"/>
              </a:rPr>
              <a:t>публикуемые</a:t>
            </a:r>
            <a:r>
              <a:rPr sz="1800" spc="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Arial"/>
                <a:cs typeface="Arial"/>
              </a:rPr>
              <a:t>официальные</a:t>
            </a:r>
            <a:r>
              <a:rPr sz="18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Arial"/>
                <a:cs typeface="Arial"/>
              </a:rPr>
              <a:t>данные</a:t>
            </a:r>
            <a:r>
              <a:rPr sz="1800" spc="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Arial"/>
                <a:cs typeface="Arial"/>
              </a:rPr>
              <a:t>об</a:t>
            </a:r>
            <a:r>
              <a:rPr sz="1800" spc="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85858"/>
                </a:solidFill>
                <a:latin typeface="Arial"/>
                <a:cs typeface="Arial"/>
              </a:rPr>
              <a:t>ИПЦ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945"/>
              </a:lnSpc>
            </a:pPr>
            <a:r>
              <a:rPr sz="1800" b="1" dirty="0">
                <a:solidFill>
                  <a:srgbClr val="585858"/>
                </a:solidFill>
                <a:latin typeface="Arial"/>
                <a:cs typeface="Arial"/>
              </a:rPr>
              <a:t>не </a:t>
            </a:r>
            <a:r>
              <a:rPr sz="1800" b="1" spc="-20" dirty="0">
                <a:solidFill>
                  <a:srgbClr val="585858"/>
                </a:solidFill>
                <a:latin typeface="Arial"/>
                <a:cs typeface="Arial"/>
              </a:rPr>
              <a:t>являются</a:t>
            </a:r>
            <a:r>
              <a:rPr sz="1800" b="1" spc="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b="1" spc="-35" dirty="0">
                <a:solidFill>
                  <a:srgbClr val="585858"/>
                </a:solidFill>
                <a:latin typeface="Arial"/>
                <a:cs typeface="Arial"/>
              </a:rPr>
              <a:t>результатом</a:t>
            </a:r>
            <a:r>
              <a:rPr sz="1800" b="1" spc="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585858"/>
                </a:solidFill>
                <a:latin typeface="Arial"/>
                <a:cs typeface="Arial"/>
              </a:rPr>
              <a:t>накопления</a:t>
            </a:r>
            <a:r>
              <a:rPr sz="1800" b="1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585858"/>
                </a:solidFill>
                <a:latin typeface="Arial"/>
                <a:cs typeface="Arial"/>
              </a:rPr>
              <a:t>еженедельных</a:t>
            </a:r>
            <a:r>
              <a:rPr sz="1800" b="1" spc="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85858"/>
                </a:solidFill>
                <a:latin typeface="Arial"/>
                <a:cs typeface="Arial"/>
              </a:rPr>
              <a:t>оценок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361438" y="5321046"/>
            <a:ext cx="7211695" cy="1214755"/>
          </a:xfrm>
          <a:custGeom>
            <a:avLst/>
            <a:gdLst/>
            <a:ahLst/>
            <a:cxnLst/>
            <a:rect l="l" t="t" r="r" b="b"/>
            <a:pathLst>
              <a:path w="7211695" h="1214754">
                <a:moveTo>
                  <a:pt x="0" y="132333"/>
                </a:moveTo>
                <a:lnTo>
                  <a:pt x="6740" y="90480"/>
                </a:lnTo>
                <a:lnTo>
                  <a:pt x="25513" y="54150"/>
                </a:lnTo>
                <a:lnTo>
                  <a:pt x="54150" y="25513"/>
                </a:lnTo>
                <a:lnTo>
                  <a:pt x="90480" y="6740"/>
                </a:lnTo>
                <a:lnTo>
                  <a:pt x="132334" y="0"/>
                </a:lnTo>
                <a:lnTo>
                  <a:pt x="7079234" y="0"/>
                </a:lnTo>
                <a:lnTo>
                  <a:pt x="7121087" y="6740"/>
                </a:lnTo>
                <a:lnTo>
                  <a:pt x="7157417" y="25513"/>
                </a:lnTo>
                <a:lnTo>
                  <a:pt x="7186054" y="54150"/>
                </a:lnTo>
                <a:lnTo>
                  <a:pt x="7204827" y="90480"/>
                </a:lnTo>
                <a:lnTo>
                  <a:pt x="7211567" y="132333"/>
                </a:lnTo>
                <a:lnTo>
                  <a:pt x="7211567" y="1082344"/>
                </a:lnTo>
                <a:lnTo>
                  <a:pt x="7204827" y="1124158"/>
                </a:lnTo>
                <a:lnTo>
                  <a:pt x="7186054" y="1160471"/>
                </a:lnTo>
                <a:lnTo>
                  <a:pt x="7157417" y="1189106"/>
                </a:lnTo>
                <a:lnTo>
                  <a:pt x="7121087" y="1207884"/>
                </a:lnTo>
                <a:lnTo>
                  <a:pt x="7079234" y="1214627"/>
                </a:lnTo>
                <a:lnTo>
                  <a:pt x="132334" y="1214627"/>
                </a:lnTo>
                <a:lnTo>
                  <a:pt x="90480" y="1207884"/>
                </a:lnTo>
                <a:lnTo>
                  <a:pt x="54150" y="1189106"/>
                </a:lnTo>
                <a:lnTo>
                  <a:pt x="25513" y="1160471"/>
                </a:lnTo>
                <a:lnTo>
                  <a:pt x="6740" y="1124158"/>
                </a:lnTo>
                <a:lnTo>
                  <a:pt x="0" y="1082344"/>
                </a:lnTo>
                <a:lnTo>
                  <a:pt x="0" y="132333"/>
                </a:lnTo>
                <a:close/>
              </a:path>
            </a:pathLst>
          </a:custGeom>
          <a:ln w="19812">
            <a:solidFill>
              <a:srgbClr val="585858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2440" y="1708849"/>
            <a:ext cx="1080516" cy="937893"/>
          </a:xfrm>
          <a:prstGeom prst="rect">
            <a:avLst/>
          </a:prstGeom>
        </p:spPr>
      </p:pic>
      <p:sp>
        <p:nvSpPr>
          <p:cNvPr id="24" name="object 24"/>
          <p:cNvSpPr/>
          <p:nvPr/>
        </p:nvSpPr>
        <p:spPr>
          <a:xfrm>
            <a:off x="473201" y="3699509"/>
            <a:ext cx="10353040" cy="0"/>
          </a:xfrm>
          <a:custGeom>
            <a:avLst/>
            <a:gdLst/>
            <a:ahLst/>
            <a:cxnLst/>
            <a:rect l="l" t="t" r="r" b="b"/>
            <a:pathLst>
              <a:path w="10353040">
                <a:moveTo>
                  <a:pt x="0" y="0"/>
                </a:moveTo>
                <a:lnTo>
                  <a:pt x="10352786" y="0"/>
                </a:lnTo>
              </a:path>
            </a:pathLst>
          </a:custGeom>
          <a:ln w="19812">
            <a:solidFill>
              <a:srgbClr val="585858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3201" y="4674870"/>
            <a:ext cx="10353040" cy="0"/>
          </a:xfrm>
          <a:custGeom>
            <a:avLst/>
            <a:gdLst/>
            <a:ahLst/>
            <a:cxnLst/>
            <a:rect l="l" t="t" r="r" b="b"/>
            <a:pathLst>
              <a:path w="10353040">
                <a:moveTo>
                  <a:pt x="0" y="0"/>
                </a:moveTo>
                <a:lnTo>
                  <a:pt x="10352786" y="0"/>
                </a:lnTo>
              </a:path>
            </a:pathLst>
          </a:custGeom>
          <a:ln w="19812">
            <a:solidFill>
              <a:srgbClr val="585858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1811889" y="6419216"/>
            <a:ext cx="189230" cy="252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z="1600" spc="-5" dirty="0">
                <a:solidFill>
                  <a:srgbClr val="7E7E7E"/>
                </a:solidFill>
                <a:latin typeface="Arial"/>
                <a:cs typeface="Arial"/>
              </a:rPr>
              <a:t>12</a:t>
            </a:fld>
            <a:endParaRPr sz="1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1972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8241" y="113487"/>
            <a:ext cx="108270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80" dirty="0" smtClean="0">
                <a:solidFill>
                  <a:srgbClr val="334285"/>
                </a:solidFill>
                <a:latin typeface="Arial"/>
                <a:cs typeface="Arial"/>
              </a:rPr>
              <a:t>ПЕРМЬ</a:t>
            </a:r>
            <a:r>
              <a:rPr sz="1500" b="1" spc="-90" dirty="0" smtClean="0">
                <a:solidFill>
                  <a:srgbClr val="334285"/>
                </a:solidFill>
                <a:latin typeface="Arial"/>
                <a:cs typeface="Arial"/>
              </a:rPr>
              <a:t>С</a:t>
            </a:r>
            <a:r>
              <a:rPr sz="1500" b="1" spc="-165" dirty="0" smtClean="0">
                <a:solidFill>
                  <a:srgbClr val="334285"/>
                </a:solidFill>
                <a:latin typeface="Arial"/>
                <a:cs typeface="Arial"/>
              </a:rPr>
              <a:t>Т</a:t>
            </a:r>
            <a:r>
              <a:rPr sz="1500" b="1" spc="-114" dirty="0" smtClean="0">
                <a:solidFill>
                  <a:srgbClr val="334285"/>
                </a:solidFill>
                <a:latin typeface="Arial"/>
                <a:cs typeface="Arial"/>
              </a:rPr>
              <a:t>А</a:t>
            </a:r>
            <a:r>
              <a:rPr sz="1500" b="1" dirty="0" smtClean="0">
                <a:solidFill>
                  <a:srgbClr val="334285"/>
                </a:solidFill>
                <a:latin typeface="Arial"/>
                <a:cs typeface="Arial"/>
              </a:rPr>
              <a:t>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3379" y="0"/>
            <a:ext cx="11480165" cy="89535"/>
          </a:xfrm>
          <a:custGeom>
            <a:avLst/>
            <a:gdLst/>
            <a:ahLst/>
            <a:cxnLst/>
            <a:rect l="l" t="t" r="r" b="b"/>
            <a:pathLst>
              <a:path w="11480165" h="89535">
                <a:moveTo>
                  <a:pt x="11479657" y="0"/>
                </a:moveTo>
                <a:lnTo>
                  <a:pt x="0" y="0"/>
                </a:lnTo>
                <a:lnTo>
                  <a:pt x="0" y="89335"/>
                </a:lnTo>
                <a:lnTo>
                  <a:pt x="11479657" y="89335"/>
                </a:lnTo>
                <a:lnTo>
                  <a:pt x="11479657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49198"/>
            <a:ext cx="219710" cy="738505"/>
          </a:xfrm>
          <a:custGeom>
            <a:avLst/>
            <a:gdLst/>
            <a:ahLst/>
            <a:cxnLst/>
            <a:rect l="l" t="t" r="r" b="b"/>
            <a:pathLst>
              <a:path w="219710" h="738505">
                <a:moveTo>
                  <a:pt x="219125" y="0"/>
                </a:moveTo>
                <a:lnTo>
                  <a:pt x="0" y="0"/>
                </a:lnTo>
                <a:lnTo>
                  <a:pt x="0" y="738403"/>
                </a:lnTo>
                <a:lnTo>
                  <a:pt x="219125" y="738403"/>
                </a:lnTo>
                <a:lnTo>
                  <a:pt x="219125" y="0"/>
                </a:lnTo>
                <a:close/>
              </a:path>
            </a:pathLst>
          </a:custGeom>
          <a:solidFill>
            <a:srgbClr val="E0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621536"/>
            <a:ext cx="219710" cy="4577080"/>
          </a:xfrm>
          <a:custGeom>
            <a:avLst/>
            <a:gdLst/>
            <a:ahLst/>
            <a:cxnLst/>
            <a:rect l="l" t="t" r="r" b="b"/>
            <a:pathLst>
              <a:path w="219710" h="4577080">
                <a:moveTo>
                  <a:pt x="219456" y="0"/>
                </a:moveTo>
                <a:lnTo>
                  <a:pt x="0" y="0"/>
                </a:lnTo>
                <a:lnTo>
                  <a:pt x="0" y="4576572"/>
                </a:lnTo>
                <a:lnTo>
                  <a:pt x="219456" y="4576572"/>
                </a:lnTo>
                <a:lnTo>
                  <a:pt x="219456" y="0"/>
                </a:lnTo>
                <a:close/>
              </a:path>
            </a:pathLst>
          </a:custGeom>
          <a:solidFill>
            <a:srgbClr val="FFC3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1698223" y="5699759"/>
            <a:ext cx="494030" cy="498475"/>
            <a:chOff x="11698223" y="5699759"/>
            <a:chExt cx="494030" cy="498475"/>
          </a:xfrm>
        </p:grpSpPr>
        <p:sp>
          <p:nvSpPr>
            <p:cNvPr id="7" name="object 7"/>
            <p:cNvSpPr/>
            <p:nvPr/>
          </p:nvSpPr>
          <p:spPr>
            <a:xfrm>
              <a:off x="11698223" y="5699759"/>
              <a:ext cx="494030" cy="498475"/>
            </a:xfrm>
            <a:custGeom>
              <a:avLst/>
              <a:gdLst/>
              <a:ahLst/>
              <a:cxnLst/>
              <a:rect l="l" t="t" r="r" b="b"/>
              <a:pathLst>
                <a:path w="494029" h="498475">
                  <a:moveTo>
                    <a:pt x="493649" y="0"/>
                  </a:moveTo>
                  <a:lnTo>
                    <a:pt x="0" y="0"/>
                  </a:lnTo>
                  <a:lnTo>
                    <a:pt x="0" y="497916"/>
                  </a:lnTo>
                  <a:lnTo>
                    <a:pt x="493649" y="497916"/>
                  </a:lnTo>
                  <a:lnTo>
                    <a:pt x="493649" y="0"/>
                  </a:lnTo>
                  <a:close/>
                </a:path>
              </a:pathLst>
            </a:custGeom>
            <a:solidFill>
              <a:srgbClr val="FFC3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78055" y="5818631"/>
              <a:ext cx="152400" cy="288036"/>
            </a:xfrm>
            <a:prstGeom prst="rect">
              <a:avLst/>
            </a:prstGeom>
          </p:spPr>
        </p:pic>
      </p:grpSp>
      <p:sp>
        <p:nvSpPr>
          <p:cNvPr id="9" name="object 9"/>
          <p:cNvSpPr/>
          <p:nvPr/>
        </p:nvSpPr>
        <p:spPr>
          <a:xfrm>
            <a:off x="1440941" y="235458"/>
            <a:ext cx="2951480" cy="0"/>
          </a:xfrm>
          <a:custGeom>
            <a:avLst/>
            <a:gdLst/>
            <a:ahLst/>
            <a:cxnLst/>
            <a:rect l="l" t="t" r="r" b="b"/>
            <a:pathLst>
              <a:path w="2951479">
                <a:moveTo>
                  <a:pt x="0" y="0"/>
                </a:moveTo>
                <a:lnTo>
                  <a:pt x="2951226" y="0"/>
                </a:lnTo>
              </a:path>
            </a:pathLst>
          </a:custGeom>
          <a:ln w="25907">
            <a:solidFill>
              <a:srgbClr val="334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29035" y="233934"/>
            <a:ext cx="7214234" cy="0"/>
          </a:xfrm>
          <a:custGeom>
            <a:avLst/>
            <a:gdLst/>
            <a:ahLst/>
            <a:cxnLst/>
            <a:rect l="l" t="t" r="r" b="b"/>
            <a:pathLst>
              <a:path w="7214234">
                <a:moveTo>
                  <a:pt x="0" y="0"/>
                </a:moveTo>
                <a:lnTo>
                  <a:pt x="7213968" y="0"/>
                </a:lnTo>
              </a:path>
            </a:pathLst>
          </a:custGeom>
          <a:ln w="25907">
            <a:solidFill>
              <a:srgbClr val="FFC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63796" y="182879"/>
            <a:ext cx="103505" cy="103505"/>
          </a:xfrm>
          <a:custGeom>
            <a:avLst/>
            <a:gdLst/>
            <a:ahLst/>
            <a:cxnLst/>
            <a:rect l="l" t="t" r="r" b="b"/>
            <a:pathLst>
              <a:path w="103504" h="103504">
                <a:moveTo>
                  <a:pt x="103250" y="0"/>
                </a:moveTo>
                <a:lnTo>
                  <a:pt x="0" y="0"/>
                </a:lnTo>
                <a:lnTo>
                  <a:pt x="0" y="103250"/>
                </a:lnTo>
                <a:lnTo>
                  <a:pt x="103250" y="103250"/>
                </a:lnTo>
                <a:lnTo>
                  <a:pt x="103250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73379" y="504286"/>
            <a:ext cx="1101788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dirty="0" smtClean="0">
                <a:latin typeface="Arial"/>
                <a:cs typeface="Arial"/>
              </a:rPr>
              <a:t>Порядок регистрации цен и тарифов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7" name="object 4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13</a:t>
            </a:fld>
            <a:endParaRPr spc="-5" dirty="0"/>
          </a:p>
        </p:txBody>
      </p:sp>
      <p:sp>
        <p:nvSpPr>
          <p:cNvPr id="48" name="TextBox 47"/>
          <p:cNvSpPr txBox="1"/>
          <p:nvPr/>
        </p:nvSpPr>
        <p:spPr>
          <a:xfrm>
            <a:off x="373379" y="1018450"/>
            <a:ext cx="11056621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850" algn="just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Сопоставимой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является цена на товар (услугу) с конкретными потребительскими свойствами, зарегистрированная в отчётном и базисном периодах в одной и той же организации торговли (сферы услуг) на одну и ту же дату. </a:t>
            </a:r>
          </a:p>
          <a:p>
            <a:pPr indent="457200" algn="just">
              <a:spcAft>
                <a:spcPts val="0"/>
              </a:spcAft>
            </a:pPr>
            <a:endParaRPr lang="en-US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Необходимым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условием сопоставимости цен товара является одинаковое количество ценовых котировок в течение всего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отчетного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года.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</a:p>
          <a:p>
            <a:pPr indent="457200" algn="just">
              <a:spcAft>
                <a:spcPts val="0"/>
              </a:spcAft>
            </a:pPr>
            <a:endParaRPr lang="en-US" dirty="0" smtClean="0">
              <a:solidFill>
                <a:srgbClr val="184690"/>
              </a:solidFill>
              <a:latin typeface="Times New Roman"/>
              <a:ea typeface="Times New Roman"/>
              <a:cs typeface="Times New Roman"/>
            </a:endParaRPr>
          </a:p>
          <a:p>
            <a:pPr indent="457200" algn="just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Зарегистрированная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цена товара в его фактической расфасовке пересчитывается на цену данного товара, соответствующую установленной единице измерения.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</a:t>
            </a:r>
            <a:endParaRPr lang="en-US" sz="1400" dirty="0" smtClean="0">
              <a:latin typeface="Times New Roman"/>
              <a:ea typeface="Times New Roman"/>
              <a:cs typeface="Times New Roman"/>
            </a:endParaRPr>
          </a:p>
          <a:p>
            <a:pPr indent="457200" algn="just">
              <a:spcAft>
                <a:spcPts val="0"/>
              </a:spcAft>
            </a:pPr>
            <a:endParaRPr lang="ru-RU" sz="1400" dirty="0">
              <a:latin typeface="Times New Roman"/>
              <a:ea typeface="Times New Roman"/>
              <a:cs typeface="Times New Roman"/>
            </a:endParaRPr>
          </a:p>
          <a:p>
            <a:pPr indent="457200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Регистрации подлежат специальные цены на товары (услуги), имеющие временный характер или действующие в отдельных организациях торговли (сферы услуг) в случае выполнения следующих условий:</a:t>
            </a: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сниженные цены доступны для всех категорий покупателей;</a:t>
            </a: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информация о скидках доступна покупателям при совершении покупки;</a:t>
            </a: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товары (услуги) пользуются спросом;</a:t>
            </a: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скидки действуют в течение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определенного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времени (не менее недели). </a:t>
            </a:r>
          </a:p>
          <a:p>
            <a:pPr marL="88900" indent="358775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 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При этом необходимо учитывать, что после окончания периода действия скидок соответственно будет зафиксировано повышение цен.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8241" y="113487"/>
            <a:ext cx="108270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80" dirty="0" smtClean="0">
                <a:solidFill>
                  <a:srgbClr val="334285"/>
                </a:solidFill>
                <a:latin typeface="Arial"/>
                <a:cs typeface="Arial"/>
              </a:rPr>
              <a:t>ПЕРМЬ</a:t>
            </a:r>
            <a:r>
              <a:rPr sz="1500" b="1" spc="-90" dirty="0" smtClean="0">
                <a:solidFill>
                  <a:srgbClr val="334285"/>
                </a:solidFill>
                <a:latin typeface="Arial"/>
                <a:cs typeface="Arial"/>
              </a:rPr>
              <a:t>С</a:t>
            </a:r>
            <a:r>
              <a:rPr sz="1500" b="1" spc="-165" dirty="0" smtClean="0">
                <a:solidFill>
                  <a:srgbClr val="334285"/>
                </a:solidFill>
                <a:latin typeface="Arial"/>
                <a:cs typeface="Arial"/>
              </a:rPr>
              <a:t>Т</a:t>
            </a:r>
            <a:r>
              <a:rPr sz="1500" b="1" spc="-114" dirty="0" smtClean="0">
                <a:solidFill>
                  <a:srgbClr val="334285"/>
                </a:solidFill>
                <a:latin typeface="Arial"/>
                <a:cs typeface="Arial"/>
              </a:rPr>
              <a:t>А</a:t>
            </a:r>
            <a:r>
              <a:rPr sz="1500" b="1" dirty="0" smtClean="0">
                <a:solidFill>
                  <a:srgbClr val="334285"/>
                </a:solidFill>
                <a:latin typeface="Arial"/>
                <a:cs typeface="Arial"/>
              </a:rPr>
              <a:t>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3379" y="0"/>
            <a:ext cx="11480165" cy="89535"/>
          </a:xfrm>
          <a:custGeom>
            <a:avLst/>
            <a:gdLst/>
            <a:ahLst/>
            <a:cxnLst/>
            <a:rect l="l" t="t" r="r" b="b"/>
            <a:pathLst>
              <a:path w="11480165" h="89535">
                <a:moveTo>
                  <a:pt x="11479657" y="0"/>
                </a:moveTo>
                <a:lnTo>
                  <a:pt x="0" y="0"/>
                </a:lnTo>
                <a:lnTo>
                  <a:pt x="0" y="89335"/>
                </a:lnTo>
                <a:lnTo>
                  <a:pt x="11479657" y="89335"/>
                </a:lnTo>
                <a:lnTo>
                  <a:pt x="11479657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49198"/>
            <a:ext cx="219710" cy="738505"/>
          </a:xfrm>
          <a:custGeom>
            <a:avLst/>
            <a:gdLst/>
            <a:ahLst/>
            <a:cxnLst/>
            <a:rect l="l" t="t" r="r" b="b"/>
            <a:pathLst>
              <a:path w="219710" h="738505">
                <a:moveTo>
                  <a:pt x="219125" y="0"/>
                </a:moveTo>
                <a:lnTo>
                  <a:pt x="0" y="0"/>
                </a:lnTo>
                <a:lnTo>
                  <a:pt x="0" y="738403"/>
                </a:lnTo>
                <a:lnTo>
                  <a:pt x="219125" y="738403"/>
                </a:lnTo>
                <a:lnTo>
                  <a:pt x="219125" y="0"/>
                </a:lnTo>
                <a:close/>
              </a:path>
            </a:pathLst>
          </a:custGeom>
          <a:solidFill>
            <a:srgbClr val="E0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621536"/>
            <a:ext cx="219710" cy="4577080"/>
          </a:xfrm>
          <a:custGeom>
            <a:avLst/>
            <a:gdLst/>
            <a:ahLst/>
            <a:cxnLst/>
            <a:rect l="l" t="t" r="r" b="b"/>
            <a:pathLst>
              <a:path w="219710" h="4577080">
                <a:moveTo>
                  <a:pt x="219456" y="0"/>
                </a:moveTo>
                <a:lnTo>
                  <a:pt x="0" y="0"/>
                </a:lnTo>
                <a:lnTo>
                  <a:pt x="0" y="4576572"/>
                </a:lnTo>
                <a:lnTo>
                  <a:pt x="219456" y="4576572"/>
                </a:lnTo>
                <a:lnTo>
                  <a:pt x="219456" y="0"/>
                </a:lnTo>
                <a:close/>
              </a:path>
            </a:pathLst>
          </a:custGeom>
          <a:solidFill>
            <a:srgbClr val="FFC3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1698223" y="5699759"/>
            <a:ext cx="494030" cy="498475"/>
            <a:chOff x="11698223" y="5699759"/>
            <a:chExt cx="494030" cy="498475"/>
          </a:xfrm>
        </p:grpSpPr>
        <p:sp>
          <p:nvSpPr>
            <p:cNvPr id="7" name="object 7"/>
            <p:cNvSpPr/>
            <p:nvPr/>
          </p:nvSpPr>
          <p:spPr>
            <a:xfrm>
              <a:off x="11698223" y="5699759"/>
              <a:ext cx="494030" cy="498475"/>
            </a:xfrm>
            <a:custGeom>
              <a:avLst/>
              <a:gdLst/>
              <a:ahLst/>
              <a:cxnLst/>
              <a:rect l="l" t="t" r="r" b="b"/>
              <a:pathLst>
                <a:path w="494029" h="498475">
                  <a:moveTo>
                    <a:pt x="493649" y="0"/>
                  </a:moveTo>
                  <a:lnTo>
                    <a:pt x="0" y="0"/>
                  </a:lnTo>
                  <a:lnTo>
                    <a:pt x="0" y="497916"/>
                  </a:lnTo>
                  <a:lnTo>
                    <a:pt x="493649" y="497916"/>
                  </a:lnTo>
                  <a:lnTo>
                    <a:pt x="493649" y="0"/>
                  </a:lnTo>
                  <a:close/>
                </a:path>
              </a:pathLst>
            </a:custGeom>
            <a:solidFill>
              <a:srgbClr val="FFC3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78055" y="5818631"/>
              <a:ext cx="152400" cy="288036"/>
            </a:xfrm>
            <a:prstGeom prst="rect">
              <a:avLst/>
            </a:prstGeom>
          </p:spPr>
        </p:pic>
      </p:grpSp>
      <p:sp>
        <p:nvSpPr>
          <p:cNvPr id="9" name="object 9"/>
          <p:cNvSpPr/>
          <p:nvPr/>
        </p:nvSpPr>
        <p:spPr>
          <a:xfrm>
            <a:off x="1440941" y="235458"/>
            <a:ext cx="2951480" cy="0"/>
          </a:xfrm>
          <a:custGeom>
            <a:avLst/>
            <a:gdLst/>
            <a:ahLst/>
            <a:cxnLst/>
            <a:rect l="l" t="t" r="r" b="b"/>
            <a:pathLst>
              <a:path w="2951479">
                <a:moveTo>
                  <a:pt x="0" y="0"/>
                </a:moveTo>
                <a:lnTo>
                  <a:pt x="2951226" y="0"/>
                </a:lnTo>
              </a:path>
            </a:pathLst>
          </a:custGeom>
          <a:ln w="25907">
            <a:solidFill>
              <a:srgbClr val="334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29035" y="233934"/>
            <a:ext cx="7214234" cy="0"/>
          </a:xfrm>
          <a:custGeom>
            <a:avLst/>
            <a:gdLst/>
            <a:ahLst/>
            <a:cxnLst/>
            <a:rect l="l" t="t" r="r" b="b"/>
            <a:pathLst>
              <a:path w="7214234">
                <a:moveTo>
                  <a:pt x="0" y="0"/>
                </a:moveTo>
                <a:lnTo>
                  <a:pt x="7213968" y="0"/>
                </a:lnTo>
              </a:path>
            </a:pathLst>
          </a:custGeom>
          <a:ln w="25907">
            <a:solidFill>
              <a:srgbClr val="FFC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63796" y="182879"/>
            <a:ext cx="103505" cy="103505"/>
          </a:xfrm>
          <a:custGeom>
            <a:avLst/>
            <a:gdLst/>
            <a:ahLst/>
            <a:cxnLst/>
            <a:rect l="l" t="t" r="r" b="b"/>
            <a:pathLst>
              <a:path w="103504" h="103504">
                <a:moveTo>
                  <a:pt x="103250" y="0"/>
                </a:moveTo>
                <a:lnTo>
                  <a:pt x="0" y="0"/>
                </a:lnTo>
                <a:lnTo>
                  <a:pt x="0" y="103250"/>
                </a:lnTo>
                <a:lnTo>
                  <a:pt x="103250" y="103250"/>
                </a:lnTo>
                <a:lnTo>
                  <a:pt x="103250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73379" y="504286"/>
            <a:ext cx="1101788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dirty="0" smtClean="0">
                <a:latin typeface="Arial"/>
                <a:cs typeface="Arial"/>
              </a:rPr>
              <a:t>Не подлежат регистрации: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7" name="object 4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14</a:t>
            </a:fld>
            <a:endParaRPr spc="-5" dirty="0"/>
          </a:p>
        </p:txBody>
      </p:sp>
      <p:sp>
        <p:nvSpPr>
          <p:cNvPr id="48" name="TextBox 47"/>
          <p:cNvSpPr txBox="1"/>
          <p:nvPr/>
        </p:nvSpPr>
        <p:spPr>
          <a:xfrm>
            <a:off x="373379" y="1018450"/>
            <a:ext cx="11056621" cy="5367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just">
              <a:lnSpc>
                <a:spcPct val="115000"/>
              </a:lnSpc>
              <a:spcAft>
                <a:spcPts val="600"/>
              </a:spcAft>
              <a:buClr>
                <a:srgbClr val="0BD0D9"/>
              </a:buClr>
              <a:buNone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специальные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цены в том случае, если:</a:t>
            </a:r>
            <a:endParaRPr lang="ru-RU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617220" indent="-342900" algn="just">
              <a:lnSpc>
                <a:spcPct val="115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скидки установлены в связи с окончанием срока реализации товара или на товары ненадлежащего качества (</a:t>
            </a:r>
            <a:r>
              <a:rPr lang="ru-RU" dirty="0" err="1">
                <a:latin typeface="Times New Roman" pitchFamily="18" charset="0"/>
                <a:ea typeface="Times New Roman"/>
                <a:cs typeface="Times New Roman" pitchFamily="18" charset="0"/>
              </a:rPr>
              <a:t>поврежденные</a:t>
            </a: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ea typeface="Times New Roman"/>
                <a:cs typeface="Times New Roman" pitchFamily="18" charset="0"/>
              </a:rPr>
              <a:t>загрязненные</a:t>
            </a: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, имеющие производственный дефект), а также на товарные остатки (последняя пара обуви и т.п.);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617220" indent="-342900" algn="just">
              <a:lnSpc>
                <a:spcPct val="115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скидки носят избирательный характер и предоставляются только отдельным категориям покупателей (пенсионерам, инвалидам, многодетным семьям и т.п.), а также в </a:t>
            </a:r>
            <a:r>
              <a:rPr lang="ru-RU" dirty="0" err="1">
                <a:latin typeface="Times New Roman" pitchFamily="18" charset="0"/>
                <a:ea typeface="Times New Roman"/>
                <a:cs typeface="Times New Roman" pitchFamily="18" charset="0"/>
              </a:rPr>
              <a:t>определенных</a:t>
            </a: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 организациях торговли (сферы услуг) при наличии карточки постоянного покупателя;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617220" indent="-342900" algn="just">
              <a:lnSpc>
                <a:spcPct val="115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кратковременные скидки, действующие менее недели (цены выходного дня, акции при открытии магазина, праздничные акции);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617220" indent="-342900" algn="just">
              <a:lnSpc>
                <a:spcPct val="115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скидки, применяемые только при покупке </a:t>
            </a:r>
            <a:r>
              <a:rPr lang="ru-RU" dirty="0" err="1">
                <a:latin typeface="Times New Roman" pitchFamily="18" charset="0"/>
                <a:ea typeface="Times New Roman"/>
                <a:cs typeface="Times New Roman" pitchFamily="18" charset="0"/>
              </a:rPr>
              <a:t>определенного</a:t>
            </a: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 количества товаров </a:t>
            </a:r>
            <a:b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(при покупке двух одинаковых товаров и т.п.);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617220" indent="-342900" algn="just">
              <a:lnSpc>
                <a:spcPct val="115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цены снижены на все товары в связи с ликвидацией организации;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617220" indent="-342900" algn="just">
              <a:lnSpc>
                <a:spcPct val="115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цены установлены на товары, реализуемые в магазинах распродаж, где периодически производится переоценка с дальнейшим их снижением.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spcAft>
                <a:spcPts val="0"/>
              </a:spcAft>
            </a:pPr>
            <a:endParaRPr lang="ru-RU" b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495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8241" y="113487"/>
            <a:ext cx="108270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80" dirty="0" smtClean="0">
                <a:solidFill>
                  <a:srgbClr val="334285"/>
                </a:solidFill>
                <a:latin typeface="Arial"/>
                <a:cs typeface="Arial"/>
              </a:rPr>
              <a:t>ПЕРМЬ</a:t>
            </a:r>
            <a:r>
              <a:rPr sz="1500" b="1" spc="-90" dirty="0" smtClean="0">
                <a:solidFill>
                  <a:srgbClr val="334285"/>
                </a:solidFill>
                <a:latin typeface="Arial"/>
                <a:cs typeface="Arial"/>
              </a:rPr>
              <a:t>С</a:t>
            </a:r>
            <a:r>
              <a:rPr sz="1500" b="1" spc="-165" dirty="0" smtClean="0">
                <a:solidFill>
                  <a:srgbClr val="334285"/>
                </a:solidFill>
                <a:latin typeface="Arial"/>
                <a:cs typeface="Arial"/>
              </a:rPr>
              <a:t>Т</a:t>
            </a:r>
            <a:r>
              <a:rPr sz="1500" b="1" spc="-114" dirty="0" smtClean="0">
                <a:solidFill>
                  <a:srgbClr val="334285"/>
                </a:solidFill>
                <a:latin typeface="Arial"/>
                <a:cs typeface="Arial"/>
              </a:rPr>
              <a:t>А</a:t>
            </a:r>
            <a:r>
              <a:rPr sz="1500" b="1" dirty="0" smtClean="0">
                <a:solidFill>
                  <a:srgbClr val="334285"/>
                </a:solidFill>
                <a:latin typeface="Arial"/>
                <a:cs typeface="Arial"/>
              </a:rPr>
              <a:t>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3379" y="0"/>
            <a:ext cx="11480165" cy="89535"/>
          </a:xfrm>
          <a:custGeom>
            <a:avLst/>
            <a:gdLst/>
            <a:ahLst/>
            <a:cxnLst/>
            <a:rect l="l" t="t" r="r" b="b"/>
            <a:pathLst>
              <a:path w="11480165" h="89535">
                <a:moveTo>
                  <a:pt x="11479657" y="0"/>
                </a:moveTo>
                <a:lnTo>
                  <a:pt x="0" y="0"/>
                </a:lnTo>
                <a:lnTo>
                  <a:pt x="0" y="89335"/>
                </a:lnTo>
                <a:lnTo>
                  <a:pt x="11479657" y="89335"/>
                </a:lnTo>
                <a:lnTo>
                  <a:pt x="11479657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49198"/>
            <a:ext cx="219710" cy="738505"/>
          </a:xfrm>
          <a:custGeom>
            <a:avLst/>
            <a:gdLst/>
            <a:ahLst/>
            <a:cxnLst/>
            <a:rect l="l" t="t" r="r" b="b"/>
            <a:pathLst>
              <a:path w="219710" h="738505">
                <a:moveTo>
                  <a:pt x="219125" y="0"/>
                </a:moveTo>
                <a:lnTo>
                  <a:pt x="0" y="0"/>
                </a:lnTo>
                <a:lnTo>
                  <a:pt x="0" y="738403"/>
                </a:lnTo>
                <a:lnTo>
                  <a:pt x="219125" y="738403"/>
                </a:lnTo>
                <a:lnTo>
                  <a:pt x="219125" y="0"/>
                </a:lnTo>
                <a:close/>
              </a:path>
            </a:pathLst>
          </a:custGeom>
          <a:solidFill>
            <a:srgbClr val="E0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621536"/>
            <a:ext cx="219710" cy="4577080"/>
          </a:xfrm>
          <a:custGeom>
            <a:avLst/>
            <a:gdLst/>
            <a:ahLst/>
            <a:cxnLst/>
            <a:rect l="l" t="t" r="r" b="b"/>
            <a:pathLst>
              <a:path w="219710" h="4577080">
                <a:moveTo>
                  <a:pt x="219456" y="0"/>
                </a:moveTo>
                <a:lnTo>
                  <a:pt x="0" y="0"/>
                </a:lnTo>
                <a:lnTo>
                  <a:pt x="0" y="4576572"/>
                </a:lnTo>
                <a:lnTo>
                  <a:pt x="219456" y="4576572"/>
                </a:lnTo>
                <a:lnTo>
                  <a:pt x="219456" y="0"/>
                </a:lnTo>
                <a:close/>
              </a:path>
            </a:pathLst>
          </a:custGeom>
          <a:solidFill>
            <a:srgbClr val="FFC3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1698223" y="5699759"/>
            <a:ext cx="494030" cy="498475"/>
            <a:chOff x="11698223" y="5699759"/>
            <a:chExt cx="494030" cy="498475"/>
          </a:xfrm>
        </p:grpSpPr>
        <p:sp>
          <p:nvSpPr>
            <p:cNvPr id="7" name="object 7"/>
            <p:cNvSpPr/>
            <p:nvPr/>
          </p:nvSpPr>
          <p:spPr>
            <a:xfrm>
              <a:off x="11698223" y="5699759"/>
              <a:ext cx="494030" cy="498475"/>
            </a:xfrm>
            <a:custGeom>
              <a:avLst/>
              <a:gdLst/>
              <a:ahLst/>
              <a:cxnLst/>
              <a:rect l="l" t="t" r="r" b="b"/>
              <a:pathLst>
                <a:path w="494029" h="498475">
                  <a:moveTo>
                    <a:pt x="493649" y="0"/>
                  </a:moveTo>
                  <a:lnTo>
                    <a:pt x="0" y="0"/>
                  </a:lnTo>
                  <a:lnTo>
                    <a:pt x="0" y="497916"/>
                  </a:lnTo>
                  <a:lnTo>
                    <a:pt x="493649" y="497916"/>
                  </a:lnTo>
                  <a:lnTo>
                    <a:pt x="493649" y="0"/>
                  </a:lnTo>
                  <a:close/>
                </a:path>
              </a:pathLst>
            </a:custGeom>
            <a:solidFill>
              <a:srgbClr val="FFC3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78055" y="5818631"/>
              <a:ext cx="152400" cy="288036"/>
            </a:xfrm>
            <a:prstGeom prst="rect">
              <a:avLst/>
            </a:prstGeom>
          </p:spPr>
        </p:pic>
      </p:grpSp>
      <p:sp>
        <p:nvSpPr>
          <p:cNvPr id="9" name="object 9"/>
          <p:cNvSpPr/>
          <p:nvPr/>
        </p:nvSpPr>
        <p:spPr>
          <a:xfrm>
            <a:off x="1440941" y="235458"/>
            <a:ext cx="2951480" cy="0"/>
          </a:xfrm>
          <a:custGeom>
            <a:avLst/>
            <a:gdLst/>
            <a:ahLst/>
            <a:cxnLst/>
            <a:rect l="l" t="t" r="r" b="b"/>
            <a:pathLst>
              <a:path w="2951479">
                <a:moveTo>
                  <a:pt x="0" y="0"/>
                </a:moveTo>
                <a:lnTo>
                  <a:pt x="2951226" y="0"/>
                </a:lnTo>
              </a:path>
            </a:pathLst>
          </a:custGeom>
          <a:ln w="25907">
            <a:solidFill>
              <a:srgbClr val="334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29035" y="233934"/>
            <a:ext cx="7214234" cy="0"/>
          </a:xfrm>
          <a:custGeom>
            <a:avLst/>
            <a:gdLst/>
            <a:ahLst/>
            <a:cxnLst/>
            <a:rect l="l" t="t" r="r" b="b"/>
            <a:pathLst>
              <a:path w="7214234">
                <a:moveTo>
                  <a:pt x="0" y="0"/>
                </a:moveTo>
                <a:lnTo>
                  <a:pt x="7213968" y="0"/>
                </a:lnTo>
              </a:path>
            </a:pathLst>
          </a:custGeom>
          <a:ln w="25907">
            <a:solidFill>
              <a:srgbClr val="FFC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63796" y="182879"/>
            <a:ext cx="103505" cy="103505"/>
          </a:xfrm>
          <a:custGeom>
            <a:avLst/>
            <a:gdLst/>
            <a:ahLst/>
            <a:cxnLst/>
            <a:rect l="l" t="t" r="r" b="b"/>
            <a:pathLst>
              <a:path w="103504" h="103504">
                <a:moveTo>
                  <a:pt x="103250" y="0"/>
                </a:moveTo>
                <a:lnTo>
                  <a:pt x="0" y="0"/>
                </a:lnTo>
                <a:lnTo>
                  <a:pt x="0" y="103250"/>
                </a:lnTo>
                <a:lnTo>
                  <a:pt x="103250" y="103250"/>
                </a:lnTo>
                <a:lnTo>
                  <a:pt x="103250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73379" y="504286"/>
            <a:ext cx="1101788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dirty="0" err="1" smtClean="0">
                <a:latin typeface="Arial"/>
                <a:cs typeface="Arial"/>
              </a:rPr>
              <a:t>Расчет</a:t>
            </a:r>
            <a:r>
              <a:rPr lang="ru-RU" sz="2400" dirty="0" smtClean="0">
                <a:latin typeface="Arial"/>
                <a:cs typeface="Arial"/>
              </a:rPr>
              <a:t> средних потребительских цен на товары и услуги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7" name="object 4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15</a:t>
            </a:fld>
            <a:endParaRPr spc="-5" dirty="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481914" y="1169962"/>
            <a:ext cx="8818497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Средние потребительские цены (тарифы) на отдельные виды товаров и услуг рассчитываются на базе информации, собранной в результате регистрации цен.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На уровне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города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средние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цены на товары (услуги)-представители определяются по формуле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средней геометрической простой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величины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1924317"/>
              </p:ext>
            </p:extLst>
          </p:nvPr>
        </p:nvGraphicFramePr>
        <p:xfrm>
          <a:off x="2308225" y="2600325"/>
          <a:ext cx="4673600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Формула" r:id="rId4" imgW="1523880" imgH="558720" progId="Equation.3">
                  <p:embed/>
                </p:oleObj>
              </mc:Choice>
              <mc:Fallback>
                <p:oleObj name="Формула" r:id="rId4" imgW="1523880" imgH="558720" progId="Equation.3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8225" y="2600325"/>
                        <a:ext cx="4673600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7534599" y="2911677"/>
            <a:ext cx="94923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где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927282"/>
              </p:ext>
            </p:extLst>
          </p:nvPr>
        </p:nvGraphicFramePr>
        <p:xfrm>
          <a:off x="797343" y="3657600"/>
          <a:ext cx="8295063" cy="2558042"/>
        </p:xfrm>
        <a:graphic>
          <a:graphicData uri="http://schemas.openxmlformats.org/drawingml/2006/table">
            <a:tbl>
              <a:tblPr/>
              <a:tblGrid>
                <a:gridCol w="1170265"/>
                <a:gridCol w="7124798"/>
              </a:tblGrid>
              <a:tr h="928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 средняя потребительская цена (тариф) на </a:t>
                      </a:r>
                      <a:r>
                        <a:rPr lang="en-US" sz="1800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j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-й товар(услугу)- </a:t>
                      </a: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представитель</a:t>
                      </a:r>
                      <a:r>
                        <a:rPr lang="ru-RU" sz="1800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en-US" sz="1800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g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-ом городе;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269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</a:t>
                      </a:r>
                      <a:r>
                        <a:rPr lang="en-US" sz="1800" i="1" baseline="-250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en-US" sz="1800" i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en-US" sz="1800" i="1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</a:t>
                      </a:r>
                      <a:r>
                        <a:rPr lang="en-US" sz="1800" i="1" baseline="-250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lang="en-US" sz="1800" i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,…</a:t>
                      </a:r>
                      <a:r>
                        <a:rPr lang="en-US" sz="1800" i="1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</a:t>
                      </a:r>
                      <a:r>
                        <a:rPr lang="en-US" sz="1800" i="1" baseline="-250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</a:t>
                      </a:r>
                      <a:r>
                        <a:rPr lang="en-US" sz="1800" i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 цены на товары (услуги) с конкретными потребительскими свойствами, </a:t>
                      </a: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зарегистрированные в различных организациях торговли (сферы услуг</a:t>
                      </a: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) 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города (ценовые котировки);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28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 количество ценовых котировок.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3382549"/>
              </p:ext>
            </p:extLst>
          </p:nvPr>
        </p:nvGraphicFramePr>
        <p:xfrm>
          <a:off x="1236446" y="3549713"/>
          <a:ext cx="5175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Формула" r:id="rId6" imgW="279279" imgH="304668" progId="Equation.3">
                  <p:embed/>
                </p:oleObj>
              </mc:Choice>
              <mc:Fallback>
                <p:oleObj name="Формула" r:id="rId6" imgW="279279" imgH="304668" progId="Equation.3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6446" y="3549713"/>
                        <a:ext cx="517525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4085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8241" y="113487"/>
            <a:ext cx="1102411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80" dirty="0" smtClean="0">
                <a:solidFill>
                  <a:srgbClr val="334285"/>
                </a:solidFill>
                <a:latin typeface="Arial"/>
                <a:cs typeface="Arial"/>
              </a:rPr>
              <a:t>ПЕРМЬ</a:t>
            </a:r>
            <a:r>
              <a:rPr sz="1500" b="1" spc="-90" dirty="0" smtClean="0">
                <a:solidFill>
                  <a:srgbClr val="334285"/>
                </a:solidFill>
                <a:latin typeface="Arial"/>
                <a:cs typeface="Arial"/>
              </a:rPr>
              <a:t>С</a:t>
            </a:r>
            <a:r>
              <a:rPr sz="1500" b="1" spc="-165" dirty="0" smtClean="0">
                <a:solidFill>
                  <a:srgbClr val="334285"/>
                </a:solidFill>
                <a:latin typeface="Arial"/>
                <a:cs typeface="Arial"/>
              </a:rPr>
              <a:t>Т</a:t>
            </a:r>
            <a:r>
              <a:rPr sz="1500" b="1" spc="-114" dirty="0" smtClean="0">
                <a:solidFill>
                  <a:srgbClr val="334285"/>
                </a:solidFill>
                <a:latin typeface="Arial"/>
                <a:cs typeface="Arial"/>
              </a:rPr>
              <a:t>А</a:t>
            </a:r>
            <a:r>
              <a:rPr sz="1500" b="1" dirty="0" smtClean="0">
                <a:solidFill>
                  <a:srgbClr val="334285"/>
                </a:solidFill>
                <a:latin typeface="Arial"/>
                <a:cs typeface="Arial"/>
              </a:rPr>
              <a:t>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3379" y="0"/>
            <a:ext cx="11480165" cy="89535"/>
          </a:xfrm>
          <a:custGeom>
            <a:avLst/>
            <a:gdLst/>
            <a:ahLst/>
            <a:cxnLst/>
            <a:rect l="l" t="t" r="r" b="b"/>
            <a:pathLst>
              <a:path w="11480165" h="89535">
                <a:moveTo>
                  <a:pt x="11479657" y="0"/>
                </a:moveTo>
                <a:lnTo>
                  <a:pt x="0" y="0"/>
                </a:lnTo>
                <a:lnTo>
                  <a:pt x="0" y="89335"/>
                </a:lnTo>
                <a:lnTo>
                  <a:pt x="11479657" y="89335"/>
                </a:lnTo>
                <a:lnTo>
                  <a:pt x="11479657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49198"/>
            <a:ext cx="219710" cy="738505"/>
          </a:xfrm>
          <a:custGeom>
            <a:avLst/>
            <a:gdLst/>
            <a:ahLst/>
            <a:cxnLst/>
            <a:rect l="l" t="t" r="r" b="b"/>
            <a:pathLst>
              <a:path w="219710" h="738505">
                <a:moveTo>
                  <a:pt x="219125" y="0"/>
                </a:moveTo>
                <a:lnTo>
                  <a:pt x="0" y="0"/>
                </a:lnTo>
                <a:lnTo>
                  <a:pt x="0" y="738403"/>
                </a:lnTo>
                <a:lnTo>
                  <a:pt x="219125" y="738403"/>
                </a:lnTo>
                <a:lnTo>
                  <a:pt x="219125" y="0"/>
                </a:lnTo>
                <a:close/>
              </a:path>
            </a:pathLst>
          </a:custGeom>
          <a:solidFill>
            <a:srgbClr val="E0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621536"/>
            <a:ext cx="219710" cy="4577080"/>
          </a:xfrm>
          <a:custGeom>
            <a:avLst/>
            <a:gdLst/>
            <a:ahLst/>
            <a:cxnLst/>
            <a:rect l="l" t="t" r="r" b="b"/>
            <a:pathLst>
              <a:path w="219710" h="4577080">
                <a:moveTo>
                  <a:pt x="219456" y="0"/>
                </a:moveTo>
                <a:lnTo>
                  <a:pt x="0" y="0"/>
                </a:lnTo>
                <a:lnTo>
                  <a:pt x="0" y="4576572"/>
                </a:lnTo>
                <a:lnTo>
                  <a:pt x="219456" y="4576572"/>
                </a:lnTo>
                <a:lnTo>
                  <a:pt x="219456" y="0"/>
                </a:lnTo>
                <a:close/>
              </a:path>
            </a:pathLst>
          </a:custGeom>
          <a:solidFill>
            <a:srgbClr val="FFC3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1698223" y="5699759"/>
            <a:ext cx="494030" cy="498475"/>
            <a:chOff x="11698223" y="5699759"/>
            <a:chExt cx="494030" cy="498475"/>
          </a:xfrm>
        </p:grpSpPr>
        <p:sp>
          <p:nvSpPr>
            <p:cNvPr id="7" name="object 7"/>
            <p:cNvSpPr/>
            <p:nvPr/>
          </p:nvSpPr>
          <p:spPr>
            <a:xfrm>
              <a:off x="11698223" y="5699759"/>
              <a:ext cx="494030" cy="498475"/>
            </a:xfrm>
            <a:custGeom>
              <a:avLst/>
              <a:gdLst/>
              <a:ahLst/>
              <a:cxnLst/>
              <a:rect l="l" t="t" r="r" b="b"/>
              <a:pathLst>
                <a:path w="494029" h="498475">
                  <a:moveTo>
                    <a:pt x="493649" y="0"/>
                  </a:moveTo>
                  <a:lnTo>
                    <a:pt x="0" y="0"/>
                  </a:lnTo>
                  <a:lnTo>
                    <a:pt x="0" y="497916"/>
                  </a:lnTo>
                  <a:lnTo>
                    <a:pt x="493649" y="497916"/>
                  </a:lnTo>
                  <a:lnTo>
                    <a:pt x="493649" y="0"/>
                  </a:lnTo>
                  <a:close/>
                </a:path>
              </a:pathLst>
            </a:custGeom>
            <a:solidFill>
              <a:srgbClr val="FFC3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78055" y="5818631"/>
              <a:ext cx="152400" cy="288036"/>
            </a:xfrm>
            <a:prstGeom prst="rect">
              <a:avLst/>
            </a:prstGeom>
          </p:spPr>
        </p:pic>
      </p:grpSp>
      <p:sp>
        <p:nvSpPr>
          <p:cNvPr id="9" name="object 9"/>
          <p:cNvSpPr/>
          <p:nvPr/>
        </p:nvSpPr>
        <p:spPr>
          <a:xfrm>
            <a:off x="1440941" y="235458"/>
            <a:ext cx="2951480" cy="0"/>
          </a:xfrm>
          <a:custGeom>
            <a:avLst/>
            <a:gdLst/>
            <a:ahLst/>
            <a:cxnLst/>
            <a:rect l="l" t="t" r="r" b="b"/>
            <a:pathLst>
              <a:path w="2951479">
                <a:moveTo>
                  <a:pt x="0" y="0"/>
                </a:moveTo>
                <a:lnTo>
                  <a:pt x="2951226" y="0"/>
                </a:lnTo>
              </a:path>
            </a:pathLst>
          </a:custGeom>
          <a:ln w="25907">
            <a:solidFill>
              <a:srgbClr val="334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29035" y="233934"/>
            <a:ext cx="7214234" cy="0"/>
          </a:xfrm>
          <a:custGeom>
            <a:avLst/>
            <a:gdLst/>
            <a:ahLst/>
            <a:cxnLst/>
            <a:rect l="l" t="t" r="r" b="b"/>
            <a:pathLst>
              <a:path w="7214234">
                <a:moveTo>
                  <a:pt x="0" y="0"/>
                </a:moveTo>
                <a:lnTo>
                  <a:pt x="7213968" y="0"/>
                </a:lnTo>
              </a:path>
            </a:pathLst>
          </a:custGeom>
          <a:ln w="25907">
            <a:solidFill>
              <a:srgbClr val="FFC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63796" y="182879"/>
            <a:ext cx="103505" cy="103505"/>
          </a:xfrm>
          <a:custGeom>
            <a:avLst/>
            <a:gdLst/>
            <a:ahLst/>
            <a:cxnLst/>
            <a:rect l="l" t="t" r="r" b="b"/>
            <a:pathLst>
              <a:path w="103504" h="103504">
                <a:moveTo>
                  <a:pt x="103250" y="0"/>
                </a:moveTo>
                <a:lnTo>
                  <a:pt x="0" y="0"/>
                </a:lnTo>
                <a:lnTo>
                  <a:pt x="0" y="103250"/>
                </a:lnTo>
                <a:lnTo>
                  <a:pt x="103250" y="103250"/>
                </a:lnTo>
                <a:lnTo>
                  <a:pt x="103250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71043" y="664590"/>
            <a:ext cx="11017885" cy="667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5" dirty="0"/>
              <a:t>СХЕМА</a:t>
            </a:r>
            <a:r>
              <a:rPr sz="2400" spc="-35" dirty="0"/>
              <a:t> </a:t>
            </a:r>
            <a:r>
              <a:rPr sz="2400" spc="-105" dirty="0"/>
              <a:t>РАСЧЕТА</a:t>
            </a:r>
            <a:r>
              <a:rPr sz="2400" spc="-15" dirty="0"/>
              <a:t> </a:t>
            </a:r>
            <a:r>
              <a:rPr sz="2400" spc="-45" dirty="0"/>
              <a:t>ИНДЕКСОВ</a:t>
            </a:r>
            <a:r>
              <a:rPr sz="2400" spc="-30" dirty="0"/>
              <a:t> ЦЕН</a:t>
            </a:r>
            <a:r>
              <a:rPr sz="2400" spc="-50" dirty="0"/>
              <a:t> </a:t>
            </a:r>
            <a:r>
              <a:rPr sz="2400" dirty="0"/>
              <a:t>В</a:t>
            </a:r>
            <a:r>
              <a:rPr sz="2400" spc="-60" dirty="0"/>
              <a:t> </a:t>
            </a:r>
            <a:r>
              <a:rPr sz="2400" spc="-55" dirty="0"/>
              <a:t>ГОРОДЕ</a:t>
            </a:r>
            <a:r>
              <a:rPr sz="2400" spc="-30" dirty="0"/>
              <a:t> </a:t>
            </a:r>
            <a:r>
              <a:rPr sz="2400" spc="-25" dirty="0"/>
              <a:t>НА</a:t>
            </a:r>
            <a:r>
              <a:rPr sz="2400" spc="-45" dirty="0"/>
              <a:t> </a:t>
            </a:r>
            <a:r>
              <a:rPr sz="2400" spc="-55" dirty="0"/>
              <a:t>ТОВАР-ПРЕДСТАВИТЕЛЬ</a:t>
            </a:r>
            <a:endParaRPr sz="2400" dirty="0"/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800" b="0" spc="-25" dirty="0">
                <a:latin typeface="Arial"/>
                <a:cs typeface="Arial"/>
              </a:rPr>
              <a:t>(КОЛБАСА</a:t>
            </a:r>
            <a:r>
              <a:rPr sz="1800" b="0" spc="20" dirty="0">
                <a:latin typeface="Arial"/>
                <a:cs typeface="Arial"/>
              </a:rPr>
              <a:t> </a:t>
            </a:r>
            <a:r>
              <a:rPr sz="1800" b="0" spc="-15" dirty="0">
                <a:latin typeface="Arial"/>
                <a:cs typeface="Arial"/>
              </a:rPr>
              <a:t>ВАРЕНАЯ</a:t>
            </a:r>
            <a:r>
              <a:rPr sz="1800" b="0" spc="-5" dirty="0">
                <a:latin typeface="Arial"/>
                <a:cs typeface="Arial"/>
              </a:rPr>
              <a:t> </a:t>
            </a:r>
            <a:r>
              <a:rPr sz="1800" b="0" spc="-20" dirty="0">
                <a:latin typeface="Arial"/>
                <a:cs typeface="Arial"/>
              </a:rPr>
              <a:t>ВЫСШЕГО</a:t>
            </a:r>
            <a:r>
              <a:rPr sz="1800" b="0" dirty="0">
                <a:latin typeface="Arial"/>
                <a:cs typeface="Arial"/>
              </a:rPr>
              <a:t> </a:t>
            </a:r>
            <a:r>
              <a:rPr sz="1800" b="0" spc="-30" dirty="0">
                <a:latin typeface="Arial"/>
                <a:cs typeface="Arial"/>
              </a:rPr>
              <a:t>СОРТА)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75182" y="2769234"/>
            <a:ext cx="5854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7E7E7E"/>
                </a:solidFill>
                <a:latin typeface="Arial"/>
                <a:cs typeface="Arial"/>
              </a:rPr>
              <a:t>М</a:t>
            </a:r>
            <a:r>
              <a:rPr sz="900" b="1" dirty="0">
                <a:solidFill>
                  <a:srgbClr val="7E7E7E"/>
                </a:solidFill>
                <a:latin typeface="Arial"/>
                <a:cs typeface="Arial"/>
              </a:rPr>
              <a:t>а</a:t>
            </a:r>
            <a:r>
              <a:rPr sz="900" b="1" spc="-5" dirty="0">
                <a:solidFill>
                  <a:srgbClr val="7E7E7E"/>
                </a:solidFill>
                <a:latin typeface="Arial"/>
                <a:cs typeface="Arial"/>
              </a:rPr>
              <a:t>г</a:t>
            </a:r>
            <a:r>
              <a:rPr sz="900" b="1" dirty="0">
                <a:solidFill>
                  <a:srgbClr val="7E7E7E"/>
                </a:solidFill>
                <a:latin typeface="Arial"/>
                <a:cs typeface="Arial"/>
              </a:rPr>
              <a:t>а</a:t>
            </a:r>
            <a:r>
              <a:rPr sz="900" b="1" spc="-5" dirty="0">
                <a:solidFill>
                  <a:srgbClr val="7E7E7E"/>
                </a:solidFill>
                <a:latin typeface="Arial"/>
                <a:cs typeface="Arial"/>
              </a:rPr>
              <a:t>з</a:t>
            </a:r>
            <a:r>
              <a:rPr sz="900" b="1" dirty="0">
                <a:solidFill>
                  <a:srgbClr val="7E7E7E"/>
                </a:solidFill>
                <a:latin typeface="Arial"/>
                <a:cs typeface="Arial"/>
              </a:rPr>
              <a:t>ин</a:t>
            </a:r>
            <a:r>
              <a:rPr sz="900" b="1" spc="-1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7E7E7E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59610" y="2772613"/>
            <a:ext cx="58610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7E7E7E"/>
                </a:solidFill>
                <a:latin typeface="Arial"/>
                <a:cs typeface="Arial"/>
              </a:rPr>
              <a:t>М</a:t>
            </a:r>
            <a:r>
              <a:rPr sz="900" b="1" spc="-5" dirty="0">
                <a:solidFill>
                  <a:srgbClr val="7E7E7E"/>
                </a:solidFill>
                <a:latin typeface="Arial"/>
                <a:cs typeface="Arial"/>
              </a:rPr>
              <a:t>агази</a:t>
            </a:r>
            <a:r>
              <a:rPr sz="900" b="1" dirty="0">
                <a:solidFill>
                  <a:srgbClr val="7E7E7E"/>
                </a:solidFill>
                <a:latin typeface="Arial"/>
                <a:cs typeface="Arial"/>
              </a:rPr>
              <a:t>н</a:t>
            </a:r>
            <a:r>
              <a:rPr sz="900" b="1" spc="-2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7E7E7E"/>
                </a:solidFill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43554" y="2774950"/>
            <a:ext cx="5854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7E7E7E"/>
                </a:solidFill>
                <a:latin typeface="Arial"/>
                <a:cs typeface="Arial"/>
              </a:rPr>
              <a:t>М</a:t>
            </a:r>
            <a:r>
              <a:rPr sz="900" b="1" dirty="0">
                <a:solidFill>
                  <a:srgbClr val="7E7E7E"/>
                </a:solidFill>
                <a:latin typeface="Arial"/>
                <a:cs typeface="Arial"/>
              </a:rPr>
              <a:t>а</a:t>
            </a:r>
            <a:r>
              <a:rPr sz="900" b="1" spc="-5" dirty="0">
                <a:solidFill>
                  <a:srgbClr val="7E7E7E"/>
                </a:solidFill>
                <a:latin typeface="Arial"/>
                <a:cs typeface="Arial"/>
              </a:rPr>
              <a:t>г</a:t>
            </a:r>
            <a:r>
              <a:rPr sz="900" b="1" dirty="0">
                <a:solidFill>
                  <a:srgbClr val="7E7E7E"/>
                </a:solidFill>
                <a:latin typeface="Arial"/>
                <a:cs typeface="Arial"/>
              </a:rPr>
              <a:t>а</a:t>
            </a:r>
            <a:r>
              <a:rPr sz="900" b="1" spc="-5" dirty="0">
                <a:solidFill>
                  <a:srgbClr val="7E7E7E"/>
                </a:solidFill>
                <a:latin typeface="Arial"/>
                <a:cs typeface="Arial"/>
              </a:rPr>
              <a:t>з</a:t>
            </a:r>
            <a:r>
              <a:rPr sz="900" b="1" dirty="0">
                <a:solidFill>
                  <a:srgbClr val="7E7E7E"/>
                </a:solidFill>
                <a:latin typeface="Arial"/>
                <a:cs typeface="Arial"/>
              </a:rPr>
              <a:t>ин</a:t>
            </a:r>
            <a:r>
              <a:rPr sz="900" b="1" spc="-1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7E7E7E"/>
                </a:solidFill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89908" y="2780157"/>
            <a:ext cx="5854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7E7E7E"/>
                </a:solidFill>
                <a:latin typeface="Arial"/>
                <a:cs typeface="Arial"/>
              </a:rPr>
              <a:t>М</a:t>
            </a:r>
            <a:r>
              <a:rPr sz="900" b="1" dirty="0">
                <a:solidFill>
                  <a:srgbClr val="7E7E7E"/>
                </a:solidFill>
                <a:latin typeface="Arial"/>
                <a:cs typeface="Arial"/>
              </a:rPr>
              <a:t>а</a:t>
            </a:r>
            <a:r>
              <a:rPr sz="900" b="1" spc="-5" dirty="0">
                <a:solidFill>
                  <a:srgbClr val="7E7E7E"/>
                </a:solidFill>
                <a:latin typeface="Arial"/>
                <a:cs typeface="Arial"/>
              </a:rPr>
              <a:t>г</a:t>
            </a:r>
            <a:r>
              <a:rPr sz="900" b="1" dirty="0">
                <a:solidFill>
                  <a:srgbClr val="7E7E7E"/>
                </a:solidFill>
                <a:latin typeface="Arial"/>
                <a:cs typeface="Arial"/>
              </a:rPr>
              <a:t>а</a:t>
            </a:r>
            <a:r>
              <a:rPr sz="900" b="1" spc="-5" dirty="0">
                <a:solidFill>
                  <a:srgbClr val="7E7E7E"/>
                </a:solidFill>
                <a:latin typeface="Arial"/>
                <a:cs typeface="Arial"/>
              </a:rPr>
              <a:t>з</a:t>
            </a:r>
            <a:r>
              <a:rPr sz="900" b="1" dirty="0">
                <a:solidFill>
                  <a:srgbClr val="7E7E7E"/>
                </a:solidFill>
                <a:latin typeface="Arial"/>
                <a:cs typeface="Arial"/>
              </a:rPr>
              <a:t>ин</a:t>
            </a:r>
            <a:r>
              <a:rPr sz="900" b="1" spc="-1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7E7E7E"/>
                </a:solidFill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843529" y="1740484"/>
            <a:ext cx="6779259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753100" algn="l"/>
              </a:tabLst>
            </a:pPr>
            <a:r>
              <a:rPr sz="2000" b="1" spc="-25" dirty="0">
                <a:solidFill>
                  <a:srgbClr val="334285"/>
                </a:solidFill>
                <a:latin typeface="Arial"/>
                <a:cs typeface="Arial"/>
              </a:rPr>
              <a:t>Город</a:t>
            </a:r>
            <a:r>
              <a:rPr sz="2000" b="1" dirty="0">
                <a:solidFill>
                  <a:srgbClr val="334285"/>
                </a:solidFill>
                <a:latin typeface="Arial"/>
                <a:cs typeface="Arial"/>
              </a:rPr>
              <a:t> А	</a:t>
            </a:r>
            <a:r>
              <a:rPr sz="2000" b="1" spc="-25" dirty="0">
                <a:solidFill>
                  <a:srgbClr val="E0002B"/>
                </a:solidFill>
                <a:latin typeface="Arial"/>
                <a:cs typeface="Arial"/>
              </a:rPr>
              <a:t>Город</a:t>
            </a:r>
            <a:r>
              <a:rPr sz="2000" b="1" spc="-60" dirty="0">
                <a:solidFill>
                  <a:srgbClr val="E0002B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E0002B"/>
                </a:solidFill>
                <a:latin typeface="Arial"/>
                <a:cs typeface="Arial"/>
              </a:rPr>
              <a:t>Б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696582" y="2801239"/>
            <a:ext cx="5861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7E7E7E"/>
                </a:solidFill>
                <a:latin typeface="Arial"/>
                <a:cs typeface="Arial"/>
              </a:rPr>
              <a:t>М</a:t>
            </a:r>
            <a:r>
              <a:rPr sz="900" b="1" dirty="0">
                <a:solidFill>
                  <a:srgbClr val="7E7E7E"/>
                </a:solidFill>
                <a:latin typeface="Arial"/>
                <a:cs typeface="Arial"/>
              </a:rPr>
              <a:t>а</a:t>
            </a:r>
            <a:r>
              <a:rPr sz="900" b="1" spc="-5" dirty="0">
                <a:solidFill>
                  <a:srgbClr val="7E7E7E"/>
                </a:solidFill>
                <a:latin typeface="Arial"/>
                <a:cs typeface="Arial"/>
              </a:rPr>
              <a:t>г</a:t>
            </a:r>
            <a:r>
              <a:rPr sz="900" b="1" dirty="0">
                <a:solidFill>
                  <a:srgbClr val="7E7E7E"/>
                </a:solidFill>
                <a:latin typeface="Arial"/>
                <a:cs typeface="Arial"/>
              </a:rPr>
              <a:t>а</a:t>
            </a:r>
            <a:r>
              <a:rPr sz="900" b="1" spc="-5" dirty="0">
                <a:solidFill>
                  <a:srgbClr val="7E7E7E"/>
                </a:solidFill>
                <a:latin typeface="Arial"/>
                <a:cs typeface="Arial"/>
              </a:rPr>
              <a:t>з</a:t>
            </a:r>
            <a:r>
              <a:rPr sz="900" b="1" dirty="0">
                <a:solidFill>
                  <a:srgbClr val="7E7E7E"/>
                </a:solidFill>
                <a:latin typeface="Arial"/>
                <a:cs typeface="Arial"/>
              </a:rPr>
              <a:t>ин</a:t>
            </a:r>
            <a:r>
              <a:rPr sz="900" b="1" spc="-1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7E7E7E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765795" y="2805429"/>
            <a:ext cx="5854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7E7E7E"/>
                </a:solidFill>
                <a:latin typeface="Arial"/>
                <a:cs typeface="Arial"/>
              </a:rPr>
              <a:t>М</a:t>
            </a:r>
            <a:r>
              <a:rPr sz="900" b="1" dirty="0">
                <a:solidFill>
                  <a:srgbClr val="7E7E7E"/>
                </a:solidFill>
                <a:latin typeface="Arial"/>
                <a:cs typeface="Arial"/>
              </a:rPr>
              <a:t>а</a:t>
            </a:r>
            <a:r>
              <a:rPr sz="900" b="1" spc="-5" dirty="0">
                <a:solidFill>
                  <a:srgbClr val="7E7E7E"/>
                </a:solidFill>
                <a:latin typeface="Arial"/>
                <a:cs typeface="Arial"/>
              </a:rPr>
              <a:t>г</a:t>
            </a:r>
            <a:r>
              <a:rPr sz="900" b="1" dirty="0">
                <a:solidFill>
                  <a:srgbClr val="7E7E7E"/>
                </a:solidFill>
                <a:latin typeface="Arial"/>
                <a:cs typeface="Arial"/>
              </a:rPr>
              <a:t>а</a:t>
            </a:r>
            <a:r>
              <a:rPr sz="900" b="1" spc="-5" dirty="0">
                <a:solidFill>
                  <a:srgbClr val="7E7E7E"/>
                </a:solidFill>
                <a:latin typeface="Arial"/>
                <a:cs typeface="Arial"/>
              </a:rPr>
              <a:t>з</a:t>
            </a:r>
            <a:r>
              <a:rPr sz="900" b="1" dirty="0">
                <a:solidFill>
                  <a:srgbClr val="7E7E7E"/>
                </a:solidFill>
                <a:latin typeface="Arial"/>
                <a:cs typeface="Arial"/>
              </a:rPr>
              <a:t>ин</a:t>
            </a:r>
            <a:r>
              <a:rPr sz="900" b="1" spc="-1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7E7E7E"/>
                </a:solidFill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837421" y="2805429"/>
            <a:ext cx="5861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7E7E7E"/>
                </a:solidFill>
                <a:latin typeface="Arial"/>
                <a:cs typeface="Arial"/>
              </a:rPr>
              <a:t>М</a:t>
            </a:r>
            <a:r>
              <a:rPr sz="900" b="1" dirty="0">
                <a:solidFill>
                  <a:srgbClr val="7E7E7E"/>
                </a:solidFill>
                <a:latin typeface="Arial"/>
                <a:cs typeface="Arial"/>
              </a:rPr>
              <a:t>а</a:t>
            </a:r>
            <a:r>
              <a:rPr sz="900" b="1" spc="-5" dirty="0">
                <a:solidFill>
                  <a:srgbClr val="7E7E7E"/>
                </a:solidFill>
                <a:latin typeface="Arial"/>
                <a:cs typeface="Arial"/>
              </a:rPr>
              <a:t>г</a:t>
            </a:r>
            <a:r>
              <a:rPr sz="900" b="1" dirty="0">
                <a:solidFill>
                  <a:srgbClr val="7E7E7E"/>
                </a:solidFill>
                <a:latin typeface="Arial"/>
                <a:cs typeface="Arial"/>
              </a:rPr>
              <a:t>а</a:t>
            </a:r>
            <a:r>
              <a:rPr sz="900" b="1" spc="-5" dirty="0">
                <a:solidFill>
                  <a:srgbClr val="7E7E7E"/>
                </a:solidFill>
                <a:latin typeface="Arial"/>
                <a:cs typeface="Arial"/>
              </a:rPr>
              <a:t>з</a:t>
            </a:r>
            <a:r>
              <a:rPr sz="900" b="1" dirty="0">
                <a:solidFill>
                  <a:srgbClr val="7E7E7E"/>
                </a:solidFill>
                <a:latin typeface="Arial"/>
                <a:cs typeface="Arial"/>
              </a:rPr>
              <a:t>ин</a:t>
            </a:r>
            <a:r>
              <a:rPr sz="900" b="1" spc="-1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7E7E7E"/>
                </a:solidFill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854565" y="2805429"/>
            <a:ext cx="5854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7E7E7E"/>
                </a:solidFill>
                <a:latin typeface="Arial"/>
                <a:cs typeface="Arial"/>
              </a:rPr>
              <a:t>М</a:t>
            </a:r>
            <a:r>
              <a:rPr sz="900" b="1" dirty="0">
                <a:solidFill>
                  <a:srgbClr val="7E7E7E"/>
                </a:solidFill>
                <a:latin typeface="Arial"/>
                <a:cs typeface="Arial"/>
              </a:rPr>
              <a:t>а</a:t>
            </a:r>
            <a:r>
              <a:rPr sz="900" b="1" spc="-5" dirty="0">
                <a:solidFill>
                  <a:srgbClr val="7E7E7E"/>
                </a:solidFill>
                <a:latin typeface="Arial"/>
                <a:cs typeface="Arial"/>
              </a:rPr>
              <a:t>г</a:t>
            </a:r>
            <a:r>
              <a:rPr sz="900" b="1" dirty="0">
                <a:solidFill>
                  <a:srgbClr val="7E7E7E"/>
                </a:solidFill>
                <a:latin typeface="Arial"/>
                <a:cs typeface="Arial"/>
              </a:rPr>
              <a:t>а</a:t>
            </a:r>
            <a:r>
              <a:rPr sz="900" b="1" spc="-5" dirty="0">
                <a:solidFill>
                  <a:srgbClr val="7E7E7E"/>
                </a:solidFill>
                <a:latin typeface="Arial"/>
                <a:cs typeface="Arial"/>
              </a:rPr>
              <a:t>з</a:t>
            </a:r>
            <a:r>
              <a:rPr sz="900" b="1" dirty="0">
                <a:solidFill>
                  <a:srgbClr val="7E7E7E"/>
                </a:solidFill>
                <a:latin typeface="Arial"/>
                <a:cs typeface="Arial"/>
              </a:rPr>
              <a:t>ин</a:t>
            </a:r>
            <a:r>
              <a:rPr sz="900" b="1" spc="-1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7E7E7E"/>
                </a:solidFill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710040"/>
              </p:ext>
            </p:extLst>
          </p:nvPr>
        </p:nvGraphicFramePr>
        <p:xfrm>
          <a:off x="678180" y="3090672"/>
          <a:ext cx="11197584" cy="12639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75360"/>
                <a:gridCol w="100330"/>
                <a:gridCol w="991870"/>
                <a:gridCol w="92710"/>
                <a:gridCol w="985519"/>
                <a:gridCol w="93980"/>
                <a:gridCol w="982345"/>
                <a:gridCol w="93979"/>
                <a:gridCol w="1084579"/>
                <a:gridCol w="254000"/>
                <a:gridCol w="1035684"/>
                <a:gridCol w="81915"/>
                <a:gridCol w="1056004"/>
                <a:gridCol w="97154"/>
                <a:gridCol w="1034415"/>
                <a:gridCol w="46990"/>
                <a:gridCol w="1078865"/>
                <a:gridCol w="77470"/>
                <a:gridCol w="1034415"/>
              </a:tblGrid>
              <a:tr h="172083">
                <a:tc>
                  <a:txBody>
                    <a:bodyPr/>
                    <a:lstStyle/>
                    <a:p>
                      <a:pPr algn="ctr">
                        <a:lnSpc>
                          <a:spcPts val="1005"/>
                        </a:lnSpc>
                        <a:spcBef>
                          <a:spcPts val="250"/>
                        </a:spcBef>
                      </a:pPr>
                      <a:r>
                        <a:rPr sz="900" spc="-5" dirty="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«Телячья»,</a:t>
                      </a:r>
                      <a:endParaRPr sz="900" dirty="0">
                        <a:solidFill>
                          <a:srgbClr val="5E5E5E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5"/>
                        </a:lnSpc>
                        <a:spcBef>
                          <a:spcPts val="250"/>
                        </a:spcBef>
                      </a:pPr>
                      <a:r>
                        <a:rPr sz="900" spc="-5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«</a:t>
                      </a:r>
                      <a:r>
                        <a:rPr lang="ru-RU" sz="900" spc="-5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Любительская»</a:t>
                      </a:r>
                      <a:r>
                        <a:rPr sz="900" spc="-5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,</a:t>
                      </a:r>
                      <a:endParaRPr sz="9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5"/>
                        </a:lnSpc>
                        <a:spcBef>
                          <a:spcPts val="2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«Докторская»,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5"/>
                        </a:lnSpc>
                        <a:spcBef>
                          <a:spcPts val="2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«Молочная»,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5"/>
                        </a:lnSpc>
                        <a:spcBef>
                          <a:spcPts val="250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«Любительская»,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0"/>
                        </a:lnSpc>
                        <a:spcBef>
                          <a:spcPts val="254"/>
                        </a:spcBef>
                      </a:pPr>
                      <a:r>
                        <a:rPr sz="900" spc="-5" dirty="0" smtClean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«</a:t>
                      </a:r>
                      <a:r>
                        <a:rPr lang="ru-RU" sz="900" spc="-5" dirty="0" smtClean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Отрадная</a:t>
                      </a:r>
                      <a:r>
                        <a:rPr sz="900" spc="-5" dirty="0" smtClean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»,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010"/>
                        </a:lnSpc>
                        <a:spcBef>
                          <a:spcPts val="254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«Говяжья»,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010"/>
                        </a:lnSpc>
                        <a:spcBef>
                          <a:spcPts val="254"/>
                        </a:spcBef>
                      </a:pPr>
                      <a:r>
                        <a:rPr sz="900" spc="-5" dirty="0" smtClean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«</a:t>
                      </a:r>
                      <a:r>
                        <a:rPr lang="ru-RU" sz="900" spc="-5" dirty="0" smtClean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Молочная</a:t>
                      </a:r>
                      <a:r>
                        <a:rPr sz="900" spc="-5" dirty="0" smtClean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»,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0"/>
                        </a:lnSpc>
                        <a:spcBef>
                          <a:spcPts val="254"/>
                        </a:spcBef>
                      </a:pPr>
                      <a:r>
                        <a:rPr sz="900" spc="-5" dirty="0" smtClean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«</a:t>
                      </a:r>
                      <a:r>
                        <a:rPr lang="ru-RU" sz="900" spc="-5" dirty="0" smtClean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Останкинская</a:t>
                      </a:r>
                      <a:r>
                        <a:rPr sz="900" spc="-5" dirty="0" smtClean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»,</a:t>
                      </a:r>
                      <a:endParaRPr lang="ru-RU" sz="900" spc="-5" dirty="0" smtClean="0">
                        <a:solidFill>
                          <a:srgbClr val="585858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94"/>
                        </a:lnSpc>
                        <a:spcBef>
                          <a:spcPts val="26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«Докторская»,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ts val="9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900" spc="-5" dirty="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произв.</a:t>
                      </a:r>
                      <a:r>
                        <a:rPr sz="900" spc="-50" dirty="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900" spc="-50" dirty="0" smtClean="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Кунгурский </a:t>
                      </a:r>
                      <a:r>
                        <a:rPr lang="ru-RU" sz="900" dirty="0" smtClean="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мясокомбинат</a:t>
                      </a:r>
                    </a:p>
                    <a:p>
                      <a:pPr algn="ctr">
                        <a:lnSpc>
                          <a:spcPts val="980"/>
                        </a:lnSpc>
                      </a:pPr>
                      <a:endParaRPr sz="900" dirty="0">
                        <a:solidFill>
                          <a:srgbClr val="5E5E5E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ts val="9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900" spc="-5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произв</a:t>
                      </a:r>
                      <a:r>
                        <a:rPr sz="900" spc="-5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lang="ru-RU" sz="900" spc="-5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9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Кудымкарский</a:t>
                      </a:r>
                      <a:r>
                        <a:rPr lang="ru-RU" sz="9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 мясокомбинат</a:t>
                      </a:r>
                    </a:p>
                    <a:p>
                      <a:pPr algn="ctr">
                        <a:lnSpc>
                          <a:spcPts val="980"/>
                        </a:lnSpc>
                      </a:pPr>
                      <a:endParaRPr sz="9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ts val="9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900" spc="-5" dirty="0" err="1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произв</a:t>
                      </a:r>
                      <a:r>
                        <a:rPr sz="900" spc="-5" dirty="0" smtClean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lang="ru-RU" sz="900" spc="-5" dirty="0" smtClean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  </a:t>
                      </a:r>
                      <a:r>
                        <a:rPr lang="ru-RU" sz="900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Пермский м/к</a:t>
                      </a:r>
                    </a:p>
                    <a:p>
                      <a:pPr algn="ctr">
                        <a:lnSpc>
                          <a:spcPts val="980"/>
                        </a:lnSpc>
                      </a:pP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ts val="9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900" spc="-5" dirty="0" err="1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произв</a:t>
                      </a:r>
                      <a:r>
                        <a:rPr sz="900" spc="-5" dirty="0" smtClean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lang="ru-RU" sz="900" spc="-5" dirty="0" smtClean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900" dirty="0" smtClean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Дымов</a:t>
                      </a:r>
                      <a:endParaRPr lang="ru-RU" sz="900" dirty="0" smtClean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980"/>
                        </a:lnSpc>
                      </a:pP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ts val="9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900" spc="-5" dirty="0" err="1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произв</a:t>
                      </a:r>
                      <a:r>
                        <a:rPr sz="900" spc="-5" dirty="0" smtClean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lang="ru-RU" sz="900" spc="-5" dirty="0" smtClean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Черкизово</a:t>
                      </a:r>
                      <a:endParaRPr lang="ru-RU" sz="900" dirty="0" smtClean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980"/>
                        </a:lnSpc>
                      </a:pP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ts val="9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900" spc="-5" dirty="0" err="1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произв</a:t>
                      </a:r>
                      <a:r>
                        <a:rPr sz="900" spc="-5" dirty="0" smtClean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lang="ru-RU" sz="900" spc="-5" dirty="0" smtClean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                  г.</a:t>
                      </a:r>
                      <a:r>
                        <a:rPr lang="ru-RU" sz="900" spc="-25" dirty="0" smtClean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Чайковский</a:t>
                      </a:r>
                      <a:r>
                        <a:rPr lang="ru-RU" sz="900" spc="-5" dirty="0" smtClean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.</a:t>
                      </a:r>
                      <a:endParaRPr lang="ru-RU" sz="900" dirty="0" smtClean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980"/>
                        </a:lnSpc>
                      </a:pP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marR="0" indent="0" algn="ctr" defTabSz="914400" eaLnBrk="1" fontAlgn="auto" latinLnBrk="0" hangingPunct="1">
                        <a:lnSpc>
                          <a:spcPts val="9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900" spc="-5" dirty="0" err="1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произв</a:t>
                      </a:r>
                      <a:r>
                        <a:rPr sz="900" spc="-5" dirty="0" smtClean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lang="ru-RU" sz="900" spc="-5" dirty="0" smtClean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pPr marL="635" marR="0" indent="0" algn="ctr" defTabSz="914400" eaLnBrk="1" fontAlgn="auto" latinLnBrk="0" hangingPunct="1">
                        <a:lnSpc>
                          <a:spcPts val="9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err="1" smtClean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Челны</a:t>
                      </a:r>
                      <a:r>
                        <a:rPr lang="ru-RU" sz="900" dirty="0" smtClean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-мясо.</a:t>
                      </a:r>
                      <a:endParaRPr lang="ru-RU" sz="900" dirty="0" smtClean="0">
                        <a:latin typeface="Arial"/>
                        <a:cs typeface="Arial"/>
                      </a:endParaRPr>
                    </a:p>
                    <a:p>
                      <a:pPr marL="635" algn="ctr">
                        <a:lnSpc>
                          <a:spcPts val="980"/>
                        </a:lnSpc>
                      </a:pP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05" marR="0" indent="0" algn="ctr" defTabSz="914400" eaLnBrk="1" fontAlgn="auto" latinLnBrk="0" hangingPunct="1">
                        <a:lnSpc>
                          <a:spcPts val="9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900" spc="-5" dirty="0" err="1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произв</a:t>
                      </a:r>
                      <a:r>
                        <a:rPr sz="900" spc="-5" dirty="0" smtClean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lang="ru-RU" sz="9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pPr marL="1905" marR="0" indent="0" algn="ctr" defTabSz="914400" eaLnBrk="1" fontAlgn="auto" latinLnBrk="0" hangingPunct="1">
                        <a:lnSpc>
                          <a:spcPts val="9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spc="-5" dirty="0" smtClean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Микоян.</a:t>
                      </a:r>
                      <a:endParaRPr lang="ru-RU" sz="900" dirty="0" smtClean="0">
                        <a:latin typeface="Arial"/>
                        <a:cs typeface="Arial"/>
                      </a:endParaRPr>
                    </a:p>
                    <a:p>
                      <a:pPr marL="1905" algn="ctr">
                        <a:lnSpc>
                          <a:spcPts val="980"/>
                        </a:lnSpc>
                      </a:pP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ts val="9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spc="-5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произв.</a:t>
                      </a:r>
                      <a:endParaRPr lang="ru-RU" sz="9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980"/>
                        </a:lnSpc>
                      </a:pPr>
                      <a:r>
                        <a:rPr lang="ru-RU" sz="9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Игринский</a:t>
                      </a:r>
                      <a:r>
                        <a:rPr lang="ru-RU" sz="9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 МК</a:t>
                      </a:r>
                    </a:p>
                    <a:p>
                      <a:pPr marL="635" algn="ctr">
                        <a:lnSpc>
                          <a:spcPts val="980"/>
                        </a:lnSpc>
                      </a:pP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980"/>
                        </a:lnSpc>
                      </a:pPr>
                      <a:r>
                        <a:rPr sz="900" spc="-5" dirty="0" err="1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произв</a:t>
                      </a:r>
                      <a:r>
                        <a:rPr sz="900" spc="-5" dirty="0" smtClean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.</a:t>
                      </a:r>
                      <a:endParaRPr lang="ru-RU" sz="900" spc="-5" dirty="0" smtClean="0">
                        <a:solidFill>
                          <a:srgbClr val="585858"/>
                        </a:solidFill>
                        <a:latin typeface="Arial"/>
                        <a:cs typeface="Arial"/>
                      </a:endParaRPr>
                    </a:p>
                    <a:p>
                      <a:pPr marL="635" algn="ctr">
                        <a:lnSpc>
                          <a:spcPts val="980"/>
                        </a:lnSpc>
                      </a:pPr>
                      <a:r>
                        <a:rPr lang="ru-RU" sz="900" spc="-5" dirty="0" smtClean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Село </a:t>
                      </a:r>
                      <a:r>
                        <a:rPr lang="ru-RU" sz="900" spc="-5" dirty="0" err="1" smtClean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Зеленое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ctr">
                        <a:lnSpc>
                          <a:spcPts val="980"/>
                        </a:lnSpc>
                      </a:pPr>
                      <a:endParaRPr sz="900" dirty="0">
                        <a:solidFill>
                          <a:srgbClr val="5E5E5E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80"/>
                        </a:lnSpc>
                      </a:pPr>
                      <a:endParaRPr sz="9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80"/>
                        </a:lnSpc>
                      </a:pPr>
                      <a:endParaRPr sz="900" dirty="0">
                        <a:solidFill>
                          <a:srgbClr val="6B6B6B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80"/>
                        </a:lnSpc>
                      </a:pP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80"/>
                        </a:lnSpc>
                      </a:pP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980"/>
                        </a:lnSpc>
                      </a:pP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980"/>
                        </a:lnSpc>
                      </a:pP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980"/>
                        </a:lnSpc>
                      </a:pPr>
                      <a:endParaRPr sz="9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ts val="9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80"/>
                        </a:lnSpc>
                      </a:pP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ctr">
                        <a:lnSpc>
                          <a:spcPts val="980"/>
                        </a:lnSpc>
                      </a:pPr>
                      <a:r>
                        <a:rPr sz="900" spc="-5" dirty="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Индивидуальный</a:t>
                      </a:r>
                      <a:endParaRPr sz="900" dirty="0">
                        <a:solidFill>
                          <a:srgbClr val="5E5E5E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80"/>
                        </a:lnSpc>
                      </a:pPr>
                      <a:r>
                        <a:rPr sz="900" spc="-5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Индивидуальный</a:t>
                      </a:r>
                      <a:endParaRPr sz="9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80"/>
                        </a:lnSpc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Индивидуальный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80"/>
                        </a:lnSpc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Индивидуальный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80"/>
                        </a:lnSpc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Индивидуальный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980"/>
                        </a:lnSpc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Индивидуальный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980"/>
                        </a:lnSpc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Индивидуальный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980"/>
                        </a:lnSpc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Индивидуальный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80"/>
                        </a:lnSpc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Индивидуальный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980"/>
                        </a:lnSpc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Индивидуальный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</a:tcPr>
                </a:tc>
              </a:tr>
              <a:tr h="137054">
                <a:tc>
                  <a:txBody>
                    <a:bodyPr/>
                    <a:lstStyle/>
                    <a:p>
                      <a:pPr marL="635" algn="ctr">
                        <a:lnSpc>
                          <a:spcPts val="980"/>
                        </a:lnSpc>
                      </a:pPr>
                      <a:r>
                        <a:rPr sz="900" spc="-5" dirty="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индекс</a:t>
                      </a:r>
                      <a:r>
                        <a:rPr sz="900" spc="-40" dirty="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цен</a:t>
                      </a: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80"/>
                        </a:lnSpc>
                      </a:pPr>
                      <a:r>
                        <a:rPr sz="900" spc="-5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индекс</a:t>
                      </a:r>
                      <a:r>
                        <a:rPr sz="900" spc="-4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цен</a:t>
                      </a: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80"/>
                        </a:lnSpc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индекс</a:t>
                      </a:r>
                      <a:r>
                        <a:rPr sz="900" spc="-40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цен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80"/>
                        </a:lnSpc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индекс</a:t>
                      </a:r>
                      <a:r>
                        <a:rPr sz="900" spc="-40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цен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80"/>
                        </a:lnSpc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индекс</a:t>
                      </a:r>
                      <a:r>
                        <a:rPr sz="900" spc="-40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цен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980"/>
                        </a:lnSpc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индекс</a:t>
                      </a:r>
                      <a:r>
                        <a:rPr sz="900" spc="-40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цен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980"/>
                        </a:lnSpc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индекс</a:t>
                      </a:r>
                      <a:r>
                        <a:rPr sz="900" spc="-40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цен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980"/>
                        </a:lnSpc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индекс</a:t>
                      </a:r>
                      <a:r>
                        <a:rPr sz="900" spc="-40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цен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980"/>
                        </a:lnSpc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индекс</a:t>
                      </a:r>
                      <a:r>
                        <a:rPr sz="900" spc="-40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цен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980"/>
                        </a:lnSpc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индекс</a:t>
                      </a:r>
                      <a:r>
                        <a:rPr sz="900" spc="-40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цен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</a:tcPr>
                </a:tc>
              </a:tr>
              <a:tr h="172446">
                <a:tc>
                  <a:txBody>
                    <a:bodyPr/>
                    <a:lstStyle/>
                    <a:p>
                      <a:pPr marL="1270" algn="ctr">
                        <a:lnSpc>
                          <a:spcPts val="1060"/>
                        </a:lnSpc>
                        <a:spcBef>
                          <a:spcPts val="195"/>
                        </a:spcBef>
                      </a:pPr>
                      <a:r>
                        <a:rPr sz="1350" i="1" spc="-7" baseline="12345" dirty="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600" i="1" spc="-5" dirty="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c1</a:t>
                      </a:r>
                      <a:r>
                        <a:rPr sz="600" i="1" spc="65" dirty="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baseline="12345" dirty="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=</a:t>
                      </a:r>
                      <a:r>
                        <a:rPr sz="1350" spc="-37" baseline="12345" dirty="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baseline="12345" dirty="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600" dirty="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600" spc="-20" dirty="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baseline="12345" dirty="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sz="1350" spc="-30" baseline="12345" dirty="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baseline="12345" dirty="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600" dirty="0">
                          <a:solidFill>
                            <a:srgbClr val="5E5E5E"/>
                          </a:solidFill>
                          <a:latin typeface="Arial"/>
                          <a:cs typeface="Arial"/>
                        </a:rPr>
                        <a:t>t-1</a:t>
                      </a:r>
                    </a:p>
                  </a:txBody>
                  <a:tcPr marL="0" marR="0" marT="24765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  <a:lnB w="63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0"/>
                        </a:lnSpc>
                        <a:spcBef>
                          <a:spcPts val="195"/>
                        </a:spcBef>
                      </a:pPr>
                      <a:r>
                        <a:rPr sz="1350" i="1" spc="-7" baseline="12345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600" i="1" spc="-5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c2</a:t>
                      </a:r>
                      <a:r>
                        <a:rPr sz="600" i="1" spc="65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baseline="12345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=</a:t>
                      </a:r>
                      <a:r>
                        <a:rPr sz="1350" spc="-37" baseline="12345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baseline="12345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600" spc="-2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baseline="12345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sz="1350" spc="-30" baseline="12345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baseline="12345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t-1</a:t>
                      </a:r>
                    </a:p>
                  </a:txBody>
                  <a:tcPr marL="0" marR="0" marT="24765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  <a:lnB w="63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60"/>
                        </a:lnSpc>
                        <a:spcBef>
                          <a:spcPts val="195"/>
                        </a:spcBef>
                      </a:pPr>
                      <a:r>
                        <a:rPr sz="1350" i="1" spc="-7" baseline="1234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600" i="1" spc="-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c3</a:t>
                      </a:r>
                      <a:r>
                        <a:rPr sz="600" i="1" spc="6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baseline="1234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=</a:t>
                      </a:r>
                      <a:r>
                        <a:rPr sz="1350" spc="-37" baseline="1234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baseline="1234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600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600" spc="-20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baseline="1234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sz="1350" spc="-30" baseline="1234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baseline="1234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600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t-1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  <a:lnB w="63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60"/>
                        </a:lnSpc>
                        <a:spcBef>
                          <a:spcPts val="195"/>
                        </a:spcBef>
                      </a:pPr>
                      <a:r>
                        <a:rPr sz="1350" i="1" spc="-7" baseline="1234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600" i="1" spc="-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c4</a:t>
                      </a:r>
                      <a:r>
                        <a:rPr sz="600" i="1" spc="6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baseline="1234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=</a:t>
                      </a:r>
                      <a:r>
                        <a:rPr sz="1350" spc="-37" baseline="1234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baseline="1234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600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600" spc="-20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baseline="1234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sz="1350" spc="-30" baseline="1234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baseline="1234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600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t-1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  <a:lnB w="63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5"/>
                        </a:lnSpc>
                        <a:spcBef>
                          <a:spcPts val="130"/>
                        </a:spcBef>
                      </a:pPr>
                      <a:r>
                        <a:rPr sz="1350" i="1" spc="-7" baseline="1234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600" i="1" spc="-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c5</a:t>
                      </a:r>
                      <a:r>
                        <a:rPr sz="600" i="1" spc="6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baseline="1234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=</a:t>
                      </a:r>
                      <a:r>
                        <a:rPr sz="1350" spc="-44" baseline="1234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baseline="1234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600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600" spc="-2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baseline="1234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sz="1350" spc="-22" baseline="1234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baseline="1234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600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t-1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  <a:lnB w="63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5"/>
                        </a:lnSpc>
                        <a:spcBef>
                          <a:spcPts val="190"/>
                        </a:spcBef>
                      </a:pPr>
                      <a:r>
                        <a:rPr sz="1350" i="1" spc="-7" baseline="1234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600" i="1" spc="-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c1</a:t>
                      </a:r>
                      <a:r>
                        <a:rPr sz="600" i="1" spc="6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baseline="1234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=</a:t>
                      </a:r>
                      <a:r>
                        <a:rPr sz="1350" spc="-37" baseline="1234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baseline="1234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600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600" spc="-20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baseline="1234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sz="1350" spc="-30" baseline="1234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baseline="1234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600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t-1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  <a:lnB w="63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055"/>
                        </a:lnSpc>
                        <a:spcBef>
                          <a:spcPts val="190"/>
                        </a:spcBef>
                      </a:pPr>
                      <a:r>
                        <a:rPr sz="1350" i="1" spc="-7" baseline="1234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600" i="1" spc="-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c2</a:t>
                      </a:r>
                      <a:r>
                        <a:rPr sz="600" i="1" spc="6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baseline="1234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=</a:t>
                      </a:r>
                      <a:r>
                        <a:rPr sz="1350" spc="-37" baseline="1234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baseline="1234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600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600" spc="-20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baseline="1234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sz="1350" spc="-30" baseline="1234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baseline="1234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600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t-1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  <a:lnB w="63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55"/>
                        </a:lnSpc>
                        <a:spcBef>
                          <a:spcPts val="190"/>
                        </a:spcBef>
                      </a:pPr>
                      <a:r>
                        <a:rPr sz="1350" i="1" spc="-7" baseline="1234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600" i="1" spc="-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c3</a:t>
                      </a:r>
                      <a:r>
                        <a:rPr sz="600" i="1" spc="6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baseline="1234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=</a:t>
                      </a:r>
                      <a:r>
                        <a:rPr sz="1350" spc="-37" baseline="1234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baseline="1234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600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600" spc="-20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baseline="1234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sz="1350" spc="-30" baseline="1234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baseline="1234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600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t-1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  <a:lnB w="63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055"/>
                        </a:lnSpc>
                        <a:spcBef>
                          <a:spcPts val="190"/>
                        </a:spcBef>
                      </a:pPr>
                      <a:r>
                        <a:rPr sz="1350" i="1" spc="-7" baseline="1234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600" i="1" spc="-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c4</a:t>
                      </a:r>
                      <a:r>
                        <a:rPr sz="600" i="1" spc="6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baseline="1234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=</a:t>
                      </a:r>
                      <a:r>
                        <a:rPr sz="1350" spc="-37" baseline="1234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baseline="1234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600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600" spc="-20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baseline="1234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sz="1350" spc="-22" baseline="1234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baseline="1234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600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t-1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  <a:lnB w="63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Bef>
                          <a:spcPts val="204"/>
                        </a:spcBef>
                      </a:pPr>
                      <a:r>
                        <a:rPr sz="1350" i="1" spc="-7" baseline="1234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600" i="1" spc="-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c5</a:t>
                      </a:r>
                      <a:r>
                        <a:rPr sz="600" i="1" spc="6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baseline="1234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=</a:t>
                      </a:r>
                      <a:r>
                        <a:rPr sz="1350" spc="-37" baseline="1234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baseline="1234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600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600" spc="-20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baseline="1234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sz="1350" spc="-30" baseline="1234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baseline="1234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600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t-1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  <a:lnB w="6350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3" name="object 23"/>
          <p:cNvSpPr txBox="1"/>
          <p:nvPr/>
        </p:nvSpPr>
        <p:spPr>
          <a:xfrm>
            <a:off x="1789557" y="5201982"/>
            <a:ext cx="31965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585858"/>
                </a:solidFill>
                <a:latin typeface="Calibri"/>
                <a:cs typeface="Calibri"/>
              </a:rPr>
              <a:t>Индекс</a:t>
            </a:r>
            <a:r>
              <a:rPr sz="900" b="1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585858"/>
                </a:solidFill>
                <a:latin typeface="Calibri"/>
                <a:cs typeface="Calibri"/>
              </a:rPr>
              <a:t>цен</a:t>
            </a:r>
            <a:r>
              <a:rPr sz="900" b="1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585858"/>
                </a:solidFill>
                <a:latin typeface="Calibri"/>
                <a:cs typeface="Calibri"/>
              </a:rPr>
              <a:t>на</a:t>
            </a:r>
            <a:r>
              <a:rPr sz="900" b="1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585858"/>
                </a:solidFill>
                <a:latin typeface="Calibri"/>
                <a:cs typeface="Calibri"/>
              </a:rPr>
              <a:t>колбасу</a:t>
            </a:r>
            <a:r>
              <a:rPr sz="900" b="1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585858"/>
                </a:solidFill>
                <a:latin typeface="Calibri"/>
                <a:cs typeface="Calibri"/>
              </a:rPr>
              <a:t>по</a:t>
            </a:r>
            <a:r>
              <a:rPr sz="900" b="1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585858"/>
                </a:solidFill>
                <a:latin typeface="Calibri"/>
                <a:cs typeface="Calibri"/>
              </a:rPr>
              <a:t>городу</a:t>
            </a:r>
            <a:r>
              <a:rPr sz="900" b="1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585858"/>
                </a:solidFill>
                <a:latin typeface="Calibri"/>
                <a:cs typeface="Calibri"/>
              </a:rPr>
              <a:t>А,</a:t>
            </a:r>
            <a:endParaRPr sz="900" dirty="0">
              <a:latin typeface="Calibri"/>
              <a:cs typeface="Calibri"/>
            </a:endParaRPr>
          </a:p>
          <a:p>
            <a:pPr marL="12065" marR="5080" algn="ctr">
              <a:lnSpc>
                <a:spcPct val="100000"/>
              </a:lnSpc>
            </a:pPr>
            <a:r>
              <a:rPr sz="900" b="1" spc="-5" dirty="0">
                <a:solidFill>
                  <a:srgbClr val="585858"/>
                </a:solidFill>
                <a:latin typeface="Calibri"/>
                <a:cs typeface="Calibri"/>
              </a:rPr>
              <a:t>рассчитанный</a:t>
            </a:r>
            <a:r>
              <a:rPr sz="900" b="1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585858"/>
                </a:solidFill>
                <a:latin typeface="Calibri"/>
                <a:cs typeface="Calibri"/>
              </a:rPr>
              <a:t>по</a:t>
            </a:r>
            <a:r>
              <a:rPr sz="900" b="1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585858"/>
                </a:solidFill>
                <a:latin typeface="Calibri"/>
                <a:cs typeface="Calibri"/>
              </a:rPr>
              <a:t>формуле</a:t>
            </a:r>
            <a:r>
              <a:rPr sz="900" b="1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585858"/>
                </a:solidFill>
                <a:latin typeface="Calibri"/>
                <a:cs typeface="Calibri"/>
              </a:rPr>
              <a:t>средней</a:t>
            </a:r>
            <a:r>
              <a:rPr sz="900" b="1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585858"/>
                </a:solidFill>
                <a:latin typeface="Calibri"/>
                <a:cs typeface="Calibri"/>
              </a:rPr>
              <a:t>геометрической простой</a:t>
            </a:r>
            <a:r>
              <a:rPr sz="900" b="1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585858"/>
                </a:solidFill>
                <a:latin typeface="Calibri"/>
                <a:cs typeface="Calibri"/>
              </a:rPr>
              <a:t>из </a:t>
            </a:r>
            <a:r>
              <a:rPr sz="900" b="1" spc="-19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585858"/>
                </a:solidFill>
                <a:latin typeface="Calibri"/>
                <a:cs typeface="Calibri"/>
              </a:rPr>
              <a:t>индивидуальных</a:t>
            </a:r>
            <a:r>
              <a:rPr sz="900" b="1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585858"/>
                </a:solidFill>
                <a:latin typeface="Calibri"/>
                <a:cs typeface="Calibri"/>
              </a:rPr>
              <a:t>индексов</a:t>
            </a:r>
            <a:r>
              <a:rPr sz="900" b="1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585858"/>
                </a:solidFill>
                <a:latin typeface="Calibri"/>
                <a:cs typeface="Calibri"/>
              </a:rPr>
              <a:t>цен</a:t>
            </a:r>
            <a:r>
              <a:rPr sz="900" b="1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585858"/>
                </a:solidFill>
                <a:latin typeface="Calibri"/>
                <a:cs typeface="Calibri"/>
              </a:rPr>
              <a:t>на отдельные</a:t>
            </a:r>
            <a:r>
              <a:rPr sz="900" b="1" dirty="0">
                <a:solidFill>
                  <a:srgbClr val="585858"/>
                </a:solidFill>
                <a:latin typeface="Calibri"/>
                <a:cs typeface="Calibri"/>
              </a:rPr>
              <a:t> виды </a:t>
            </a:r>
            <a:r>
              <a:rPr sz="900" b="1" spc="-5" dirty="0">
                <a:solidFill>
                  <a:srgbClr val="585858"/>
                </a:solidFill>
                <a:latin typeface="Calibri"/>
                <a:cs typeface="Calibri"/>
              </a:rPr>
              <a:t>товаров</a:t>
            </a:r>
            <a:r>
              <a:rPr sz="900" b="1" spc="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585858"/>
                </a:solidFill>
                <a:latin typeface="Calibri"/>
                <a:cs typeface="Calibri"/>
              </a:rPr>
              <a:t>с </a:t>
            </a:r>
            <a:r>
              <a:rPr sz="900" b="1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585858"/>
                </a:solidFill>
                <a:latin typeface="Calibri"/>
                <a:cs typeface="Calibri"/>
              </a:rPr>
              <a:t>конкретными потребительскими</a:t>
            </a:r>
            <a:r>
              <a:rPr sz="900" b="1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585858"/>
                </a:solidFill>
                <a:latin typeface="Calibri"/>
                <a:cs typeface="Calibri"/>
              </a:rPr>
              <a:t>свойствами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825231" y="5278400"/>
            <a:ext cx="31965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585858"/>
                </a:solidFill>
                <a:latin typeface="Calibri"/>
                <a:cs typeface="Calibri"/>
              </a:rPr>
              <a:t>Индекс</a:t>
            </a:r>
            <a:r>
              <a:rPr sz="900" b="1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585858"/>
                </a:solidFill>
                <a:latin typeface="Calibri"/>
                <a:cs typeface="Calibri"/>
              </a:rPr>
              <a:t>на</a:t>
            </a:r>
            <a:r>
              <a:rPr sz="900" b="1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585858"/>
                </a:solidFill>
                <a:latin typeface="Calibri"/>
                <a:cs typeface="Calibri"/>
              </a:rPr>
              <a:t>колбасу</a:t>
            </a:r>
            <a:r>
              <a:rPr sz="900" b="1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585858"/>
                </a:solidFill>
                <a:latin typeface="Calibri"/>
                <a:cs typeface="Calibri"/>
              </a:rPr>
              <a:t>по</a:t>
            </a:r>
            <a:r>
              <a:rPr sz="900" b="1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585858"/>
                </a:solidFill>
                <a:latin typeface="Calibri"/>
                <a:cs typeface="Calibri"/>
              </a:rPr>
              <a:t>городу</a:t>
            </a:r>
            <a:r>
              <a:rPr sz="900" b="1" dirty="0">
                <a:solidFill>
                  <a:srgbClr val="585858"/>
                </a:solidFill>
                <a:latin typeface="Calibri"/>
                <a:cs typeface="Calibri"/>
              </a:rPr>
              <a:t> Б,</a:t>
            </a:r>
            <a:endParaRPr sz="900" dirty="0">
              <a:latin typeface="Calibri"/>
              <a:cs typeface="Calibri"/>
            </a:endParaRPr>
          </a:p>
          <a:p>
            <a:pPr marL="12065" marR="5080" algn="ctr">
              <a:lnSpc>
                <a:spcPct val="100000"/>
              </a:lnSpc>
            </a:pPr>
            <a:r>
              <a:rPr sz="900" b="1" spc="-5" dirty="0">
                <a:solidFill>
                  <a:srgbClr val="585858"/>
                </a:solidFill>
                <a:latin typeface="Calibri"/>
                <a:cs typeface="Calibri"/>
              </a:rPr>
              <a:t>рассчитанный</a:t>
            </a:r>
            <a:r>
              <a:rPr sz="900" b="1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585858"/>
                </a:solidFill>
                <a:latin typeface="Calibri"/>
                <a:cs typeface="Calibri"/>
              </a:rPr>
              <a:t>по</a:t>
            </a:r>
            <a:r>
              <a:rPr sz="900" b="1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585858"/>
                </a:solidFill>
                <a:latin typeface="Calibri"/>
                <a:cs typeface="Calibri"/>
              </a:rPr>
              <a:t>формуле</a:t>
            </a:r>
            <a:r>
              <a:rPr sz="900" b="1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585858"/>
                </a:solidFill>
                <a:latin typeface="Calibri"/>
                <a:cs typeface="Calibri"/>
              </a:rPr>
              <a:t>средней</a:t>
            </a:r>
            <a:r>
              <a:rPr sz="900" b="1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585858"/>
                </a:solidFill>
                <a:latin typeface="Calibri"/>
                <a:cs typeface="Calibri"/>
              </a:rPr>
              <a:t>геометрической простой</a:t>
            </a:r>
            <a:r>
              <a:rPr sz="900" b="1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585858"/>
                </a:solidFill>
                <a:latin typeface="Calibri"/>
                <a:cs typeface="Calibri"/>
              </a:rPr>
              <a:t>из </a:t>
            </a:r>
            <a:r>
              <a:rPr sz="900" b="1" spc="-19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585858"/>
                </a:solidFill>
                <a:latin typeface="Calibri"/>
                <a:cs typeface="Calibri"/>
              </a:rPr>
              <a:t>индивидуальных</a:t>
            </a:r>
            <a:r>
              <a:rPr sz="900" b="1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585858"/>
                </a:solidFill>
                <a:latin typeface="Calibri"/>
                <a:cs typeface="Calibri"/>
              </a:rPr>
              <a:t>индексов</a:t>
            </a:r>
            <a:r>
              <a:rPr sz="900" b="1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585858"/>
                </a:solidFill>
                <a:latin typeface="Calibri"/>
                <a:cs typeface="Calibri"/>
              </a:rPr>
              <a:t>цен</a:t>
            </a:r>
            <a:r>
              <a:rPr sz="900" b="1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585858"/>
                </a:solidFill>
                <a:latin typeface="Calibri"/>
                <a:cs typeface="Calibri"/>
              </a:rPr>
              <a:t>на отдельные</a:t>
            </a:r>
            <a:r>
              <a:rPr sz="900" b="1" dirty="0">
                <a:solidFill>
                  <a:srgbClr val="585858"/>
                </a:solidFill>
                <a:latin typeface="Calibri"/>
                <a:cs typeface="Calibri"/>
              </a:rPr>
              <a:t> виды </a:t>
            </a:r>
            <a:r>
              <a:rPr sz="900" b="1" spc="-5" dirty="0">
                <a:solidFill>
                  <a:srgbClr val="585858"/>
                </a:solidFill>
                <a:latin typeface="Calibri"/>
                <a:cs typeface="Calibri"/>
              </a:rPr>
              <a:t>товаров</a:t>
            </a:r>
            <a:r>
              <a:rPr sz="900" b="1" spc="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585858"/>
                </a:solidFill>
                <a:latin typeface="Calibri"/>
                <a:cs typeface="Calibri"/>
              </a:rPr>
              <a:t>с </a:t>
            </a:r>
            <a:r>
              <a:rPr sz="900" b="1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585858"/>
                </a:solidFill>
                <a:latin typeface="Calibri"/>
                <a:cs typeface="Calibri"/>
              </a:rPr>
              <a:t>конкретными потребительскими</a:t>
            </a:r>
            <a:r>
              <a:rPr sz="900" b="1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585858"/>
                </a:solidFill>
                <a:latin typeface="Calibri"/>
                <a:cs typeface="Calibri"/>
              </a:rPr>
              <a:t>свойствами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086390" y="4380292"/>
            <a:ext cx="3376295" cy="795020"/>
          </a:xfrm>
          <a:custGeom>
            <a:avLst/>
            <a:gdLst/>
            <a:ahLst/>
            <a:cxnLst/>
            <a:rect l="l" t="t" r="r" b="b"/>
            <a:pathLst>
              <a:path w="3376295" h="795020">
                <a:moveTo>
                  <a:pt x="1129283" y="0"/>
                </a:moveTo>
                <a:lnTo>
                  <a:pt x="2529967" y="794893"/>
                </a:lnTo>
              </a:path>
              <a:path w="3376295" h="795020">
                <a:moveTo>
                  <a:pt x="0" y="0"/>
                </a:moveTo>
                <a:lnTo>
                  <a:pt x="2529585" y="794893"/>
                </a:lnTo>
              </a:path>
              <a:path w="3376295" h="795020">
                <a:moveTo>
                  <a:pt x="2272283" y="0"/>
                </a:moveTo>
                <a:lnTo>
                  <a:pt x="2530094" y="794893"/>
                </a:lnTo>
              </a:path>
              <a:path w="3376295" h="795020">
                <a:moveTo>
                  <a:pt x="3376168" y="0"/>
                </a:moveTo>
                <a:lnTo>
                  <a:pt x="2529840" y="794893"/>
                </a:lnTo>
              </a:path>
            </a:pathLst>
          </a:custGeom>
          <a:ln w="9144">
            <a:solidFill>
              <a:srgbClr val="585858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18556" y="4380292"/>
            <a:ext cx="4373880" cy="821690"/>
          </a:xfrm>
          <a:custGeom>
            <a:avLst/>
            <a:gdLst/>
            <a:ahLst/>
            <a:cxnLst/>
            <a:rect l="l" t="t" r="r" b="b"/>
            <a:pathLst>
              <a:path w="4373880" h="821689">
                <a:moveTo>
                  <a:pt x="0" y="7619"/>
                </a:moveTo>
                <a:lnTo>
                  <a:pt x="2219959" y="821308"/>
                </a:lnTo>
              </a:path>
              <a:path w="4373880" h="821689">
                <a:moveTo>
                  <a:pt x="1083564" y="7619"/>
                </a:moveTo>
                <a:lnTo>
                  <a:pt x="2219959" y="821308"/>
                </a:lnTo>
              </a:path>
              <a:path w="4373880" h="821689">
                <a:moveTo>
                  <a:pt x="2167128" y="7619"/>
                </a:moveTo>
                <a:lnTo>
                  <a:pt x="2220976" y="821308"/>
                </a:lnTo>
              </a:path>
              <a:path w="4373880" h="821689">
                <a:moveTo>
                  <a:pt x="3245357" y="7619"/>
                </a:moveTo>
                <a:lnTo>
                  <a:pt x="2220467" y="821308"/>
                </a:lnTo>
              </a:path>
              <a:path w="4373880" h="821689">
                <a:moveTo>
                  <a:pt x="4373371" y="0"/>
                </a:moveTo>
                <a:lnTo>
                  <a:pt x="2220467" y="821435"/>
                </a:lnTo>
              </a:path>
            </a:pathLst>
          </a:custGeom>
          <a:ln w="9144">
            <a:solidFill>
              <a:srgbClr val="585858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object 2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3984" y="5896878"/>
            <a:ext cx="540327" cy="661666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5253354" y="2772283"/>
            <a:ext cx="5854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7E7E7E"/>
                </a:solidFill>
                <a:latin typeface="Arial"/>
                <a:cs typeface="Arial"/>
              </a:rPr>
              <a:t>М</a:t>
            </a:r>
            <a:r>
              <a:rPr sz="900" b="1" dirty="0">
                <a:solidFill>
                  <a:srgbClr val="7E7E7E"/>
                </a:solidFill>
                <a:latin typeface="Arial"/>
                <a:cs typeface="Arial"/>
              </a:rPr>
              <a:t>а</a:t>
            </a:r>
            <a:r>
              <a:rPr sz="900" b="1" spc="-5" dirty="0">
                <a:solidFill>
                  <a:srgbClr val="7E7E7E"/>
                </a:solidFill>
                <a:latin typeface="Arial"/>
                <a:cs typeface="Arial"/>
              </a:rPr>
              <a:t>г</a:t>
            </a:r>
            <a:r>
              <a:rPr sz="900" b="1" dirty="0">
                <a:solidFill>
                  <a:srgbClr val="7E7E7E"/>
                </a:solidFill>
                <a:latin typeface="Arial"/>
                <a:cs typeface="Arial"/>
              </a:rPr>
              <a:t>а</a:t>
            </a:r>
            <a:r>
              <a:rPr sz="900" b="1" spc="-5" dirty="0">
                <a:solidFill>
                  <a:srgbClr val="7E7E7E"/>
                </a:solidFill>
                <a:latin typeface="Arial"/>
                <a:cs typeface="Arial"/>
              </a:rPr>
              <a:t>з</a:t>
            </a:r>
            <a:r>
              <a:rPr sz="900" b="1" dirty="0">
                <a:solidFill>
                  <a:srgbClr val="7E7E7E"/>
                </a:solidFill>
                <a:latin typeface="Arial"/>
                <a:cs typeface="Arial"/>
              </a:rPr>
              <a:t>ин</a:t>
            </a:r>
            <a:r>
              <a:rPr sz="900" b="1" spc="-1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7E7E7E"/>
                </a:solidFill>
                <a:latin typeface="Arial"/>
                <a:cs typeface="Arial"/>
              </a:rPr>
              <a:t>5</a:t>
            </a:r>
            <a:endParaRPr sz="9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1076178" y="2807334"/>
            <a:ext cx="5854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7E7E7E"/>
                </a:solidFill>
                <a:latin typeface="Arial"/>
                <a:cs typeface="Arial"/>
              </a:rPr>
              <a:t>М</a:t>
            </a:r>
            <a:r>
              <a:rPr sz="900" b="1" dirty="0">
                <a:solidFill>
                  <a:srgbClr val="7E7E7E"/>
                </a:solidFill>
                <a:latin typeface="Arial"/>
                <a:cs typeface="Arial"/>
              </a:rPr>
              <a:t>а</a:t>
            </a:r>
            <a:r>
              <a:rPr sz="900" b="1" spc="-5" dirty="0">
                <a:solidFill>
                  <a:srgbClr val="7E7E7E"/>
                </a:solidFill>
                <a:latin typeface="Arial"/>
                <a:cs typeface="Arial"/>
              </a:rPr>
              <a:t>г</a:t>
            </a:r>
            <a:r>
              <a:rPr sz="900" b="1" dirty="0">
                <a:solidFill>
                  <a:srgbClr val="7E7E7E"/>
                </a:solidFill>
                <a:latin typeface="Arial"/>
                <a:cs typeface="Arial"/>
              </a:rPr>
              <a:t>а</a:t>
            </a:r>
            <a:r>
              <a:rPr sz="900" b="1" spc="-5" dirty="0">
                <a:solidFill>
                  <a:srgbClr val="7E7E7E"/>
                </a:solidFill>
                <a:latin typeface="Arial"/>
                <a:cs typeface="Arial"/>
              </a:rPr>
              <a:t>з</a:t>
            </a:r>
            <a:r>
              <a:rPr sz="900" b="1" dirty="0">
                <a:solidFill>
                  <a:srgbClr val="7E7E7E"/>
                </a:solidFill>
                <a:latin typeface="Arial"/>
                <a:cs typeface="Arial"/>
              </a:rPr>
              <a:t>ин</a:t>
            </a:r>
            <a:r>
              <a:rPr sz="900" b="1" spc="-1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7E7E7E"/>
                </a:solidFill>
                <a:latin typeface="Arial"/>
                <a:cs typeface="Arial"/>
              </a:rPr>
              <a:t>5</a:t>
            </a:r>
            <a:endParaRPr sz="9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9640987" y="4376145"/>
            <a:ext cx="1980564" cy="793115"/>
          </a:xfrm>
          <a:custGeom>
            <a:avLst/>
            <a:gdLst/>
            <a:ahLst/>
            <a:cxnLst/>
            <a:rect l="l" t="t" r="r" b="b"/>
            <a:pathLst>
              <a:path w="1980565" h="793114">
                <a:moveTo>
                  <a:pt x="1980564" y="0"/>
                </a:moveTo>
                <a:lnTo>
                  <a:pt x="0" y="793114"/>
                </a:lnTo>
              </a:path>
            </a:pathLst>
          </a:custGeom>
          <a:ln w="9144">
            <a:solidFill>
              <a:srgbClr val="585858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598802" y="6022035"/>
            <a:ext cx="3815079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585858"/>
                </a:solidFill>
                <a:latin typeface="Arial"/>
                <a:cs typeface="Arial"/>
              </a:rPr>
              <a:t>Индивидуальный</a:t>
            </a:r>
            <a:r>
              <a:rPr sz="1000" b="1" spc="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585858"/>
                </a:solidFill>
                <a:latin typeface="Arial"/>
                <a:cs typeface="Arial"/>
              </a:rPr>
              <a:t>индекс</a:t>
            </a:r>
            <a:r>
              <a:rPr sz="1000" b="1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585858"/>
                </a:solidFill>
                <a:latin typeface="Arial"/>
                <a:cs typeface="Arial"/>
              </a:rPr>
              <a:t>цен</a:t>
            </a:r>
            <a:r>
              <a:rPr sz="1000" b="1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"/>
                <a:cs typeface="Arial"/>
              </a:rPr>
              <a:t>–</a:t>
            </a:r>
            <a:r>
              <a:rPr sz="10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Arial"/>
                <a:cs typeface="Arial"/>
              </a:rPr>
              <a:t>отношение</a:t>
            </a:r>
            <a:r>
              <a:rPr sz="1000" spc="-5" dirty="0">
                <a:solidFill>
                  <a:srgbClr val="585858"/>
                </a:solidFill>
                <a:latin typeface="Arial"/>
                <a:cs typeface="Arial"/>
              </a:rPr>
              <a:t> цены</a:t>
            </a:r>
            <a:r>
              <a:rPr sz="1000" spc="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"/>
                <a:cs typeface="Arial"/>
              </a:rPr>
              <a:t>товара </a:t>
            </a:r>
            <a:r>
              <a:rPr sz="100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Arial"/>
                <a:cs typeface="Arial"/>
              </a:rPr>
              <a:t>(услуги)</a:t>
            </a:r>
            <a:r>
              <a:rPr sz="1000" spc="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"/>
                <a:cs typeface="Arial"/>
              </a:rPr>
              <a:t>с конкретными</a:t>
            </a:r>
            <a:r>
              <a:rPr sz="1000" spc="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"/>
                <a:cs typeface="Arial"/>
              </a:rPr>
              <a:t>потребительскими</a:t>
            </a:r>
            <a:r>
              <a:rPr sz="1000" spc="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"/>
                <a:cs typeface="Arial"/>
              </a:rPr>
              <a:t>свойствами</a:t>
            </a:r>
            <a:r>
              <a:rPr sz="1000" spc="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"/>
                <a:cs typeface="Arial"/>
              </a:rPr>
              <a:t>в</a:t>
            </a:r>
            <a:r>
              <a:rPr sz="100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Arial"/>
                <a:cs typeface="Arial"/>
              </a:rPr>
              <a:t>один </a:t>
            </a:r>
            <a:r>
              <a:rPr sz="1000" spc="-5" dirty="0">
                <a:solidFill>
                  <a:srgbClr val="585858"/>
                </a:solidFill>
                <a:latin typeface="Arial"/>
                <a:cs typeface="Arial"/>
              </a:rPr>
              <a:t> период</a:t>
            </a:r>
            <a:r>
              <a:rPr sz="100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Arial"/>
                <a:cs typeface="Arial"/>
              </a:rPr>
              <a:t>времени</a:t>
            </a:r>
            <a:r>
              <a:rPr sz="1000" spc="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"/>
                <a:cs typeface="Arial"/>
              </a:rPr>
              <a:t>к</a:t>
            </a:r>
            <a:r>
              <a:rPr sz="1000" spc="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"/>
                <a:cs typeface="Arial"/>
              </a:rPr>
              <a:t>цене</a:t>
            </a:r>
            <a:r>
              <a:rPr sz="10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"/>
                <a:cs typeface="Arial"/>
              </a:rPr>
              <a:t>этого</a:t>
            </a:r>
            <a:r>
              <a:rPr sz="1000" spc="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585858"/>
                </a:solidFill>
                <a:latin typeface="Arial"/>
                <a:cs typeface="Arial"/>
              </a:rPr>
              <a:t>же</a:t>
            </a:r>
            <a:r>
              <a:rPr sz="10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Arial"/>
                <a:cs typeface="Arial"/>
              </a:rPr>
              <a:t>товара</a:t>
            </a:r>
            <a:r>
              <a:rPr sz="1000" spc="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"/>
                <a:cs typeface="Arial"/>
              </a:rPr>
              <a:t>в </a:t>
            </a:r>
            <a:r>
              <a:rPr sz="1000" spc="-10" dirty="0">
                <a:solidFill>
                  <a:srgbClr val="585858"/>
                </a:solidFill>
                <a:latin typeface="Arial"/>
                <a:cs typeface="Arial"/>
              </a:rPr>
              <a:t>предыдущем</a:t>
            </a:r>
            <a:r>
              <a:rPr sz="1000" spc="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Arial"/>
                <a:cs typeface="Arial"/>
              </a:rPr>
              <a:t>периоде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32" name="object 3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61860" y="2196557"/>
            <a:ext cx="558362" cy="558362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6772" y="2196557"/>
            <a:ext cx="558362" cy="558362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12242" y="2196557"/>
            <a:ext cx="559851" cy="558362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27154" y="2196557"/>
            <a:ext cx="559851" cy="558362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66448" y="2196557"/>
            <a:ext cx="558362" cy="558362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61321" y="2196557"/>
            <a:ext cx="558362" cy="558362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22908" y="2196557"/>
            <a:ext cx="558362" cy="558362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37820" y="2196557"/>
            <a:ext cx="558362" cy="558362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063189" y="2196557"/>
            <a:ext cx="558362" cy="558362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32381" y="2196557"/>
            <a:ext cx="558362" cy="558362"/>
          </a:xfrm>
          <a:prstGeom prst="rect">
            <a:avLst/>
          </a:prstGeom>
        </p:spPr>
      </p:pic>
      <p:sp>
        <p:nvSpPr>
          <p:cNvPr id="42" name="object 42"/>
          <p:cNvSpPr/>
          <p:nvPr/>
        </p:nvSpPr>
        <p:spPr>
          <a:xfrm>
            <a:off x="813053" y="5819394"/>
            <a:ext cx="4817745" cy="802005"/>
          </a:xfrm>
          <a:custGeom>
            <a:avLst/>
            <a:gdLst/>
            <a:ahLst/>
            <a:cxnLst/>
            <a:rect l="l" t="t" r="r" b="b"/>
            <a:pathLst>
              <a:path w="4817745" h="802004">
                <a:moveTo>
                  <a:pt x="0" y="177177"/>
                </a:moveTo>
                <a:lnTo>
                  <a:pt x="6328" y="130076"/>
                </a:lnTo>
                <a:lnTo>
                  <a:pt x="24189" y="87752"/>
                </a:lnTo>
                <a:lnTo>
                  <a:pt x="51893" y="51893"/>
                </a:lnTo>
                <a:lnTo>
                  <a:pt x="87752" y="24189"/>
                </a:lnTo>
                <a:lnTo>
                  <a:pt x="130076" y="6328"/>
                </a:lnTo>
                <a:lnTo>
                  <a:pt x="177177" y="0"/>
                </a:lnTo>
                <a:lnTo>
                  <a:pt x="4640199" y="0"/>
                </a:lnTo>
                <a:lnTo>
                  <a:pt x="4687277" y="6328"/>
                </a:lnTo>
                <a:lnTo>
                  <a:pt x="4729592" y="24189"/>
                </a:lnTo>
                <a:lnTo>
                  <a:pt x="4765452" y="51893"/>
                </a:lnTo>
                <a:lnTo>
                  <a:pt x="4793163" y="87752"/>
                </a:lnTo>
                <a:lnTo>
                  <a:pt x="4811031" y="130076"/>
                </a:lnTo>
                <a:lnTo>
                  <a:pt x="4817364" y="177177"/>
                </a:lnTo>
                <a:lnTo>
                  <a:pt x="4817364" y="624446"/>
                </a:lnTo>
                <a:lnTo>
                  <a:pt x="4811031" y="671547"/>
                </a:lnTo>
                <a:lnTo>
                  <a:pt x="4793163" y="713871"/>
                </a:lnTo>
                <a:lnTo>
                  <a:pt x="4765452" y="749730"/>
                </a:lnTo>
                <a:lnTo>
                  <a:pt x="4729592" y="777434"/>
                </a:lnTo>
                <a:lnTo>
                  <a:pt x="4687277" y="795295"/>
                </a:lnTo>
                <a:lnTo>
                  <a:pt x="4640199" y="801623"/>
                </a:lnTo>
                <a:lnTo>
                  <a:pt x="177177" y="801623"/>
                </a:lnTo>
                <a:lnTo>
                  <a:pt x="130076" y="795295"/>
                </a:lnTo>
                <a:lnTo>
                  <a:pt x="87752" y="777434"/>
                </a:lnTo>
                <a:lnTo>
                  <a:pt x="51893" y="749730"/>
                </a:lnTo>
                <a:lnTo>
                  <a:pt x="24189" y="713871"/>
                </a:lnTo>
                <a:lnTo>
                  <a:pt x="6328" y="671547"/>
                </a:lnTo>
                <a:lnTo>
                  <a:pt x="0" y="624446"/>
                </a:lnTo>
                <a:lnTo>
                  <a:pt x="0" y="177177"/>
                </a:lnTo>
                <a:close/>
              </a:path>
            </a:pathLst>
          </a:custGeom>
          <a:ln w="19812">
            <a:solidFill>
              <a:srgbClr val="7E7E7E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6387719" y="6140907"/>
            <a:ext cx="1067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700" spc="52" baseline="10802" dirty="0">
                <a:solidFill>
                  <a:srgbClr val="585858"/>
                </a:solidFill>
                <a:latin typeface="Cambria Math"/>
                <a:cs typeface="Cambria Math"/>
              </a:rPr>
              <a:t>𝐼</a:t>
            </a:r>
            <a:r>
              <a:rPr sz="1300" spc="35" dirty="0">
                <a:solidFill>
                  <a:srgbClr val="585858"/>
                </a:solidFill>
                <a:latin typeface="Cambria Math"/>
                <a:cs typeface="Cambria Math"/>
              </a:rPr>
              <a:t>𝑔𝑗,𝑡/𝑡−1</a:t>
            </a:r>
            <a:r>
              <a:rPr sz="1300" spc="200" dirty="0">
                <a:solidFill>
                  <a:srgbClr val="585858"/>
                </a:solidFill>
                <a:latin typeface="Cambria Math"/>
                <a:cs typeface="Cambria Math"/>
              </a:rPr>
              <a:t> </a:t>
            </a:r>
            <a:r>
              <a:rPr sz="2700" baseline="10802" dirty="0">
                <a:solidFill>
                  <a:srgbClr val="585858"/>
                </a:solidFill>
                <a:latin typeface="Cambria Math"/>
                <a:cs typeface="Cambria Math"/>
              </a:rPr>
              <a:t>=</a:t>
            </a:r>
            <a:endParaRPr sz="2700" baseline="10802">
              <a:latin typeface="Cambria Math"/>
              <a:cs typeface="Cambria Math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7524495" y="6028956"/>
            <a:ext cx="3202940" cy="510540"/>
          </a:xfrm>
          <a:custGeom>
            <a:avLst/>
            <a:gdLst/>
            <a:ahLst/>
            <a:cxnLst/>
            <a:rect l="l" t="t" r="r" b="b"/>
            <a:pathLst>
              <a:path w="3202940" h="510540">
                <a:moveTo>
                  <a:pt x="3202685" y="0"/>
                </a:moveTo>
                <a:lnTo>
                  <a:pt x="168401" y="0"/>
                </a:lnTo>
                <a:lnTo>
                  <a:pt x="168401" y="279"/>
                </a:lnTo>
                <a:lnTo>
                  <a:pt x="141224" y="279"/>
                </a:lnTo>
                <a:lnTo>
                  <a:pt x="94869" y="469645"/>
                </a:lnTo>
                <a:lnTo>
                  <a:pt x="38734" y="365950"/>
                </a:lnTo>
                <a:lnTo>
                  <a:pt x="0" y="386372"/>
                </a:lnTo>
                <a:lnTo>
                  <a:pt x="4445" y="394296"/>
                </a:lnTo>
                <a:lnTo>
                  <a:pt x="24892" y="383578"/>
                </a:lnTo>
                <a:lnTo>
                  <a:pt x="93725" y="510158"/>
                </a:lnTo>
                <a:lnTo>
                  <a:pt x="104139" y="510158"/>
                </a:lnTo>
                <a:lnTo>
                  <a:pt x="153797" y="15125"/>
                </a:lnTo>
                <a:lnTo>
                  <a:pt x="3202685" y="15240"/>
                </a:lnTo>
                <a:lnTo>
                  <a:pt x="3202685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7482967" y="6058611"/>
            <a:ext cx="122555" cy="190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spc="280" dirty="0">
                <a:solidFill>
                  <a:srgbClr val="585858"/>
                </a:solidFill>
                <a:latin typeface="Cambria Math"/>
                <a:cs typeface="Cambria Math"/>
              </a:rPr>
              <a:t>𝑛</a:t>
            </a:r>
            <a:endParaRPr sz="1050">
              <a:latin typeface="Cambria Math"/>
              <a:cs typeface="Cambria Math"/>
            </a:endParaRPr>
          </a:p>
        </p:txBody>
      </p:sp>
      <p:sp>
        <p:nvSpPr>
          <p:cNvPr id="47" name="object 4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16</a:t>
            </a:fld>
            <a:endParaRPr spc="-5" dirty="0"/>
          </a:p>
        </p:txBody>
      </p:sp>
      <p:sp>
        <p:nvSpPr>
          <p:cNvPr id="46" name="object 46"/>
          <p:cNvSpPr txBox="1"/>
          <p:nvPr/>
        </p:nvSpPr>
        <p:spPr>
          <a:xfrm>
            <a:off x="7655686" y="6140907"/>
            <a:ext cx="31019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700" spc="52" baseline="10802" dirty="0">
                <a:solidFill>
                  <a:srgbClr val="585858"/>
                </a:solidFill>
                <a:latin typeface="Cambria Math"/>
                <a:cs typeface="Cambria Math"/>
              </a:rPr>
              <a:t>𝑖</a:t>
            </a:r>
            <a:r>
              <a:rPr sz="1300" spc="35" dirty="0">
                <a:solidFill>
                  <a:srgbClr val="585858"/>
                </a:solidFill>
                <a:latin typeface="Cambria Math"/>
                <a:cs typeface="Cambria Math"/>
              </a:rPr>
              <a:t>𝑐1,𝑡/𝑡−1</a:t>
            </a:r>
            <a:r>
              <a:rPr sz="1300" spc="165" dirty="0">
                <a:solidFill>
                  <a:srgbClr val="585858"/>
                </a:solidFill>
                <a:latin typeface="Cambria Math"/>
                <a:cs typeface="Cambria Math"/>
              </a:rPr>
              <a:t> </a:t>
            </a:r>
            <a:r>
              <a:rPr sz="2700" spc="89" baseline="10802" dirty="0">
                <a:solidFill>
                  <a:srgbClr val="585858"/>
                </a:solidFill>
                <a:latin typeface="Cambria Math"/>
                <a:cs typeface="Cambria Math"/>
              </a:rPr>
              <a:t>∙</a:t>
            </a:r>
            <a:r>
              <a:rPr sz="2700" baseline="10802" dirty="0">
                <a:solidFill>
                  <a:srgbClr val="585858"/>
                </a:solidFill>
                <a:latin typeface="Cambria Math"/>
                <a:cs typeface="Cambria Math"/>
              </a:rPr>
              <a:t> </a:t>
            </a:r>
            <a:r>
              <a:rPr sz="2700" spc="52" baseline="10802" dirty="0">
                <a:solidFill>
                  <a:srgbClr val="585858"/>
                </a:solidFill>
                <a:latin typeface="Cambria Math"/>
                <a:cs typeface="Cambria Math"/>
              </a:rPr>
              <a:t>𝑖</a:t>
            </a:r>
            <a:r>
              <a:rPr sz="1300" spc="35" dirty="0">
                <a:solidFill>
                  <a:srgbClr val="585858"/>
                </a:solidFill>
                <a:latin typeface="Cambria Math"/>
                <a:cs typeface="Cambria Math"/>
              </a:rPr>
              <a:t>𝑐2,𝑡/𝑡−1</a:t>
            </a:r>
            <a:r>
              <a:rPr sz="1300" spc="175" dirty="0">
                <a:solidFill>
                  <a:srgbClr val="585858"/>
                </a:solidFill>
                <a:latin typeface="Cambria Math"/>
                <a:cs typeface="Cambria Math"/>
              </a:rPr>
              <a:t> </a:t>
            </a:r>
            <a:r>
              <a:rPr sz="2700" spc="89" baseline="10802" dirty="0">
                <a:solidFill>
                  <a:srgbClr val="585858"/>
                </a:solidFill>
                <a:latin typeface="Cambria Math"/>
                <a:cs typeface="Cambria Math"/>
              </a:rPr>
              <a:t>∙</a:t>
            </a:r>
            <a:r>
              <a:rPr sz="2700" spc="592" baseline="10802" dirty="0">
                <a:solidFill>
                  <a:srgbClr val="585858"/>
                </a:solidFill>
                <a:latin typeface="Cambria Math"/>
                <a:cs typeface="Cambria Math"/>
              </a:rPr>
              <a:t> </a:t>
            </a:r>
            <a:r>
              <a:rPr sz="2700" baseline="10802" dirty="0">
                <a:solidFill>
                  <a:srgbClr val="585858"/>
                </a:solidFill>
                <a:latin typeface="Cambria Math"/>
                <a:cs typeface="Cambria Math"/>
              </a:rPr>
              <a:t>…</a:t>
            </a:r>
            <a:r>
              <a:rPr sz="2700" spc="442" baseline="10802" dirty="0">
                <a:solidFill>
                  <a:srgbClr val="585858"/>
                </a:solidFill>
                <a:latin typeface="Cambria Math"/>
                <a:cs typeface="Cambria Math"/>
              </a:rPr>
              <a:t> </a:t>
            </a:r>
            <a:r>
              <a:rPr sz="2700" spc="89" baseline="10802" dirty="0">
                <a:solidFill>
                  <a:srgbClr val="585858"/>
                </a:solidFill>
                <a:latin typeface="Cambria Math"/>
                <a:cs typeface="Cambria Math"/>
              </a:rPr>
              <a:t>∙</a:t>
            </a:r>
            <a:r>
              <a:rPr sz="2700" baseline="10802" dirty="0">
                <a:solidFill>
                  <a:srgbClr val="585858"/>
                </a:solidFill>
                <a:latin typeface="Cambria Math"/>
                <a:cs typeface="Cambria Math"/>
              </a:rPr>
              <a:t> </a:t>
            </a:r>
            <a:r>
              <a:rPr sz="2700" spc="67" baseline="10802" dirty="0">
                <a:solidFill>
                  <a:srgbClr val="585858"/>
                </a:solidFill>
                <a:latin typeface="Cambria Math"/>
                <a:cs typeface="Cambria Math"/>
              </a:rPr>
              <a:t>𝑖</a:t>
            </a:r>
            <a:r>
              <a:rPr sz="1300" spc="45" dirty="0">
                <a:solidFill>
                  <a:srgbClr val="585858"/>
                </a:solidFill>
                <a:latin typeface="Cambria Math"/>
                <a:cs typeface="Cambria Math"/>
              </a:rPr>
              <a:t>𝑐𝑛,𝑡/𝑡−1</a:t>
            </a:r>
            <a:endParaRPr sz="1300" dirty="0">
              <a:latin typeface="Cambria Math"/>
              <a:cs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1179272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8241" y="113487"/>
            <a:ext cx="1131647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80" dirty="0" smtClean="0">
                <a:solidFill>
                  <a:srgbClr val="334285"/>
                </a:solidFill>
                <a:latin typeface="Arial"/>
                <a:cs typeface="Arial"/>
              </a:rPr>
              <a:t>ПЕРМЬ</a:t>
            </a:r>
            <a:r>
              <a:rPr sz="1500" b="1" spc="-90" dirty="0" smtClean="0">
                <a:solidFill>
                  <a:srgbClr val="334285"/>
                </a:solidFill>
                <a:latin typeface="Arial"/>
                <a:cs typeface="Arial"/>
              </a:rPr>
              <a:t>С</a:t>
            </a:r>
            <a:r>
              <a:rPr sz="1500" b="1" spc="-165" dirty="0" smtClean="0">
                <a:solidFill>
                  <a:srgbClr val="334285"/>
                </a:solidFill>
                <a:latin typeface="Arial"/>
                <a:cs typeface="Arial"/>
              </a:rPr>
              <a:t>Т</a:t>
            </a:r>
            <a:r>
              <a:rPr sz="1500" b="1" spc="-114" dirty="0" smtClean="0">
                <a:solidFill>
                  <a:srgbClr val="334285"/>
                </a:solidFill>
                <a:latin typeface="Arial"/>
                <a:cs typeface="Arial"/>
              </a:rPr>
              <a:t>А</a:t>
            </a:r>
            <a:r>
              <a:rPr sz="1500" b="1" dirty="0" smtClean="0">
                <a:solidFill>
                  <a:srgbClr val="334285"/>
                </a:solidFill>
                <a:latin typeface="Arial"/>
                <a:cs typeface="Arial"/>
              </a:rPr>
              <a:t>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3379" y="0"/>
            <a:ext cx="11480165" cy="89535"/>
          </a:xfrm>
          <a:custGeom>
            <a:avLst/>
            <a:gdLst/>
            <a:ahLst/>
            <a:cxnLst/>
            <a:rect l="l" t="t" r="r" b="b"/>
            <a:pathLst>
              <a:path w="11480165" h="89535">
                <a:moveTo>
                  <a:pt x="11479657" y="0"/>
                </a:moveTo>
                <a:lnTo>
                  <a:pt x="0" y="0"/>
                </a:lnTo>
                <a:lnTo>
                  <a:pt x="0" y="89335"/>
                </a:lnTo>
                <a:lnTo>
                  <a:pt x="11479657" y="89335"/>
                </a:lnTo>
                <a:lnTo>
                  <a:pt x="11479657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49198"/>
            <a:ext cx="219710" cy="738505"/>
          </a:xfrm>
          <a:custGeom>
            <a:avLst/>
            <a:gdLst/>
            <a:ahLst/>
            <a:cxnLst/>
            <a:rect l="l" t="t" r="r" b="b"/>
            <a:pathLst>
              <a:path w="219710" h="738505">
                <a:moveTo>
                  <a:pt x="219125" y="0"/>
                </a:moveTo>
                <a:lnTo>
                  <a:pt x="0" y="0"/>
                </a:lnTo>
                <a:lnTo>
                  <a:pt x="0" y="738403"/>
                </a:lnTo>
                <a:lnTo>
                  <a:pt x="219125" y="738403"/>
                </a:lnTo>
                <a:lnTo>
                  <a:pt x="219125" y="0"/>
                </a:lnTo>
                <a:close/>
              </a:path>
            </a:pathLst>
          </a:custGeom>
          <a:solidFill>
            <a:srgbClr val="E0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621536"/>
            <a:ext cx="219710" cy="4577080"/>
          </a:xfrm>
          <a:custGeom>
            <a:avLst/>
            <a:gdLst/>
            <a:ahLst/>
            <a:cxnLst/>
            <a:rect l="l" t="t" r="r" b="b"/>
            <a:pathLst>
              <a:path w="219710" h="4577080">
                <a:moveTo>
                  <a:pt x="219456" y="0"/>
                </a:moveTo>
                <a:lnTo>
                  <a:pt x="0" y="0"/>
                </a:lnTo>
                <a:lnTo>
                  <a:pt x="0" y="4576572"/>
                </a:lnTo>
                <a:lnTo>
                  <a:pt x="219456" y="4576572"/>
                </a:lnTo>
                <a:lnTo>
                  <a:pt x="219456" y="0"/>
                </a:lnTo>
                <a:close/>
              </a:path>
            </a:pathLst>
          </a:custGeom>
          <a:solidFill>
            <a:srgbClr val="FFC3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1698223" y="5699759"/>
            <a:ext cx="494030" cy="498475"/>
            <a:chOff x="11698223" y="5699759"/>
            <a:chExt cx="494030" cy="498475"/>
          </a:xfrm>
        </p:grpSpPr>
        <p:sp>
          <p:nvSpPr>
            <p:cNvPr id="7" name="object 7"/>
            <p:cNvSpPr/>
            <p:nvPr/>
          </p:nvSpPr>
          <p:spPr>
            <a:xfrm>
              <a:off x="11698223" y="5699759"/>
              <a:ext cx="494030" cy="498475"/>
            </a:xfrm>
            <a:custGeom>
              <a:avLst/>
              <a:gdLst/>
              <a:ahLst/>
              <a:cxnLst/>
              <a:rect l="l" t="t" r="r" b="b"/>
              <a:pathLst>
                <a:path w="494029" h="498475">
                  <a:moveTo>
                    <a:pt x="493649" y="0"/>
                  </a:moveTo>
                  <a:lnTo>
                    <a:pt x="0" y="0"/>
                  </a:lnTo>
                  <a:lnTo>
                    <a:pt x="0" y="497916"/>
                  </a:lnTo>
                  <a:lnTo>
                    <a:pt x="493649" y="497916"/>
                  </a:lnTo>
                  <a:lnTo>
                    <a:pt x="493649" y="0"/>
                  </a:lnTo>
                  <a:close/>
                </a:path>
              </a:pathLst>
            </a:custGeom>
            <a:solidFill>
              <a:srgbClr val="FFC3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78055" y="5818631"/>
              <a:ext cx="152400" cy="288036"/>
            </a:xfrm>
            <a:prstGeom prst="rect">
              <a:avLst/>
            </a:prstGeom>
          </p:spPr>
        </p:pic>
      </p:grpSp>
      <p:sp>
        <p:nvSpPr>
          <p:cNvPr id="9" name="object 9"/>
          <p:cNvSpPr/>
          <p:nvPr/>
        </p:nvSpPr>
        <p:spPr>
          <a:xfrm>
            <a:off x="1440941" y="235458"/>
            <a:ext cx="2951480" cy="0"/>
          </a:xfrm>
          <a:custGeom>
            <a:avLst/>
            <a:gdLst/>
            <a:ahLst/>
            <a:cxnLst/>
            <a:rect l="l" t="t" r="r" b="b"/>
            <a:pathLst>
              <a:path w="2951479">
                <a:moveTo>
                  <a:pt x="0" y="0"/>
                </a:moveTo>
                <a:lnTo>
                  <a:pt x="2951226" y="0"/>
                </a:lnTo>
              </a:path>
            </a:pathLst>
          </a:custGeom>
          <a:ln w="25907">
            <a:solidFill>
              <a:srgbClr val="334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29035" y="233934"/>
            <a:ext cx="7214234" cy="0"/>
          </a:xfrm>
          <a:custGeom>
            <a:avLst/>
            <a:gdLst/>
            <a:ahLst/>
            <a:cxnLst/>
            <a:rect l="l" t="t" r="r" b="b"/>
            <a:pathLst>
              <a:path w="7214234">
                <a:moveTo>
                  <a:pt x="0" y="0"/>
                </a:moveTo>
                <a:lnTo>
                  <a:pt x="7213968" y="0"/>
                </a:lnTo>
              </a:path>
            </a:pathLst>
          </a:custGeom>
          <a:ln w="25907">
            <a:solidFill>
              <a:srgbClr val="FFC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63796" y="182879"/>
            <a:ext cx="103505" cy="103505"/>
          </a:xfrm>
          <a:custGeom>
            <a:avLst/>
            <a:gdLst/>
            <a:ahLst/>
            <a:cxnLst/>
            <a:rect l="l" t="t" r="r" b="b"/>
            <a:pathLst>
              <a:path w="103504" h="103504">
                <a:moveTo>
                  <a:pt x="103250" y="0"/>
                </a:moveTo>
                <a:lnTo>
                  <a:pt x="0" y="0"/>
                </a:lnTo>
                <a:lnTo>
                  <a:pt x="0" y="103250"/>
                </a:lnTo>
                <a:lnTo>
                  <a:pt x="103250" y="103250"/>
                </a:lnTo>
                <a:lnTo>
                  <a:pt x="103250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63016" y="618871"/>
            <a:ext cx="11465966" cy="10523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" marR="5080">
              <a:lnSpc>
                <a:spcPct val="150000"/>
              </a:lnSpc>
              <a:spcBef>
                <a:spcPts val="100"/>
              </a:spcBef>
            </a:pPr>
            <a:r>
              <a:rPr sz="2400" spc="-55" dirty="0"/>
              <a:t>СХЕМА</a:t>
            </a:r>
            <a:r>
              <a:rPr sz="2400" spc="-35" dirty="0"/>
              <a:t> </a:t>
            </a:r>
            <a:r>
              <a:rPr sz="2400" spc="-105" dirty="0"/>
              <a:t>РАСЧЕТА</a:t>
            </a:r>
            <a:r>
              <a:rPr sz="2400" spc="-15" dirty="0"/>
              <a:t> </a:t>
            </a:r>
            <a:r>
              <a:rPr sz="2400" spc="-45" dirty="0"/>
              <a:t>ИНДЕКСОВ</a:t>
            </a:r>
            <a:r>
              <a:rPr sz="2400" spc="-30" dirty="0"/>
              <a:t> ЦЕН</a:t>
            </a:r>
            <a:r>
              <a:rPr sz="2400" spc="-45" dirty="0"/>
              <a:t> </a:t>
            </a:r>
            <a:r>
              <a:rPr sz="2400" spc="-20" dirty="0"/>
              <a:t>НА</a:t>
            </a:r>
            <a:r>
              <a:rPr sz="2400" spc="-45" dirty="0"/>
              <a:t> ОТДЕЛЬНЫЙ</a:t>
            </a:r>
            <a:r>
              <a:rPr sz="2400" spc="-10" dirty="0"/>
              <a:t> </a:t>
            </a:r>
            <a:r>
              <a:rPr sz="2400" spc="-55" dirty="0"/>
              <a:t>ТОВАР-ПРЕДСТАВИТЕЛЬ </a:t>
            </a:r>
            <a:r>
              <a:rPr sz="2400" spc="-655" dirty="0"/>
              <a:t> </a:t>
            </a:r>
            <a:r>
              <a:rPr sz="2400" spc="-25" dirty="0"/>
              <a:t>НА</a:t>
            </a:r>
            <a:r>
              <a:rPr sz="2400" spc="-45" dirty="0"/>
              <a:t> </a:t>
            </a:r>
            <a:r>
              <a:rPr sz="2400" spc="-35" dirty="0"/>
              <a:t>РЕГИОНАЛЬНОМ</a:t>
            </a:r>
            <a:r>
              <a:rPr sz="2400" spc="-20" dirty="0"/>
              <a:t> </a:t>
            </a:r>
            <a:r>
              <a:rPr lang="ru-RU" sz="2400" spc="-20" dirty="0" smtClean="0"/>
              <a:t> </a:t>
            </a:r>
            <a:r>
              <a:rPr sz="2400" spc="-45" dirty="0" smtClean="0"/>
              <a:t>УРОВН</a:t>
            </a:r>
            <a:r>
              <a:rPr lang="ru-RU" sz="2400" spc="-45" dirty="0"/>
              <a:t>Е</a:t>
            </a:r>
            <a:endParaRPr sz="2400" dirty="0"/>
          </a:p>
        </p:txBody>
      </p:sp>
      <p:sp>
        <p:nvSpPr>
          <p:cNvPr id="14" name="object 14"/>
          <p:cNvSpPr/>
          <p:nvPr/>
        </p:nvSpPr>
        <p:spPr>
          <a:xfrm>
            <a:off x="3214468" y="3645688"/>
            <a:ext cx="265430" cy="255270"/>
          </a:xfrm>
          <a:custGeom>
            <a:avLst/>
            <a:gdLst/>
            <a:ahLst/>
            <a:cxnLst/>
            <a:rect l="l" t="t" r="r" b="b"/>
            <a:pathLst>
              <a:path w="265429" h="255269">
                <a:moveTo>
                  <a:pt x="0" y="86740"/>
                </a:moveTo>
                <a:lnTo>
                  <a:pt x="91821" y="86740"/>
                </a:lnTo>
                <a:lnTo>
                  <a:pt x="91821" y="0"/>
                </a:lnTo>
                <a:lnTo>
                  <a:pt x="173608" y="0"/>
                </a:lnTo>
                <a:lnTo>
                  <a:pt x="173608" y="86740"/>
                </a:lnTo>
                <a:lnTo>
                  <a:pt x="265430" y="86740"/>
                </a:lnTo>
                <a:lnTo>
                  <a:pt x="265430" y="168528"/>
                </a:lnTo>
                <a:lnTo>
                  <a:pt x="173608" y="168528"/>
                </a:lnTo>
                <a:lnTo>
                  <a:pt x="173608" y="255269"/>
                </a:lnTo>
                <a:lnTo>
                  <a:pt x="91821" y="255269"/>
                </a:lnTo>
                <a:lnTo>
                  <a:pt x="91821" y="168528"/>
                </a:lnTo>
                <a:lnTo>
                  <a:pt x="0" y="168528"/>
                </a:lnTo>
                <a:lnTo>
                  <a:pt x="0" y="86740"/>
                </a:lnTo>
                <a:close/>
              </a:path>
            </a:pathLst>
          </a:custGeom>
          <a:ln w="12192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463796" y="2877245"/>
            <a:ext cx="141732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Индекс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 цен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по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городу 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Б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63796" y="4436963"/>
            <a:ext cx="1768475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Доля 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численности 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населения </a:t>
            </a:r>
            <a:r>
              <a:rPr sz="1200" spc="-26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города 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Б</a:t>
            </a: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в 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субъекте</a:t>
            </a:r>
            <a:r>
              <a:rPr sz="1200" spc="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РФ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79086" y="3910076"/>
            <a:ext cx="164337" cy="183642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6883980" y="3823358"/>
            <a:ext cx="411989" cy="57849"/>
          </a:xfrm>
          <a:custGeom>
            <a:avLst/>
            <a:gdLst/>
            <a:ahLst/>
            <a:cxnLst/>
            <a:rect l="l" t="t" r="r" b="b"/>
            <a:pathLst>
              <a:path w="318134" h="49530">
                <a:moveTo>
                  <a:pt x="0" y="0"/>
                </a:moveTo>
                <a:lnTo>
                  <a:pt x="318008" y="0"/>
                </a:lnTo>
                <a:lnTo>
                  <a:pt x="318008" y="49402"/>
                </a:lnTo>
                <a:lnTo>
                  <a:pt x="0" y="49402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883981" y="4001897"/>
            <a:ext cx="411989" cy="63818"/>
          </a:xfrm>
          <a:custGeom>
            <a:avLst/>
            <a:gdLst/>
            <a:ahLst/>
            <a:cxnLst/>
            <a:rect l="l" t="t" r="r" b="b"/>
            <a:pathLst>
              <a:path w="318134" h="49530">
                <a:moveTo>
                  <a:pt x="0" y="0"/>
                </a:moveTo>
                <a:lnTo>
                  <a:pt x="318008" y="0"/>
                </a:lnTo>
                <a:lnTo>
                  <a:pt x="318008" y="49402"/>
                </a:lnTo>
                <a:lnTo>
                  <a:pt x="0" y="49402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472563" y="3477640"/>
            <a:ext cx="4370705" cy="8797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E0002B"/>
                </a:solidFill>
                <a:latin typeface="Arial"/>
                <a:cs typeface="Arial"/>
              </a:rPr>
              <a:t>Индекс </a:t>
            </a:r>
            <a:r>
              <a:rPr sz="2000" b="1" dirty="0">
                <a:solidFill>
                  <a:srgbClr val="E0002B"/>
                </a:solidFill>
                <a:latin typeface="Arial"/>
                <a:cs typeface="Arial"/>
              </a:rPr>
              <a:t>цен </a:t>
            </a:r>
            <a:r>
              <a:rPr sz="2000" b="1" spc="-10" dirty="0">
                <a:solidFill>
                  <a:srgbClr val="E0002B"/>
                </a:solidFill>
                <a:latin typeface="Arial"/>
                <a:cs typeface="Arial"/>
              </a:rPr>
              <a:t>товара-представителя </a:t>
            </a:r>
            <a:r>
              <a:rPr sz="2000" b="1" spc="-550" dirty="0">
                <a:solidFill>
                  <a:srgbClr val="E0002B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E0002B"/>
                </a:solidFill>
                <a:latin typeface="Arial"/>
                <a:cs typeface="Arial"/>
              </a:rPr>
              <a:t>по</a:t>
            </a:r>
            <a:r>
              <a:rPr sz="2000" b="1" spc="-5" dirty="0">
                <a:solidFill>
                  <a:srgbClr val="E0002B"/>
                </a:solidFill>
                <a:latin typeface="Arial"/>
                <a:cs typeface="Arial"/>
              </a:rPr>
              <a:t> </a:t>
            </a:r>
            <a:r>
              <a:rPr sz="2000" b="1" spc="-5" dirty="0" err="1">
                <a:solidFill>
                  <a:srgbClr val="E0002B"/>
                </a:solidFill>
                <a:latin typeface="Arial"/>
                <a:cs typeface="Arial"/>
              </a:rPr>
              <a:t>субъекту</a:t>
            </a:r>
            <a:r>
              <a:rPr sz="2000" b="1" spc="15" dirty="0">
                <a:solidFill>
                  <a:srgbClr val="E0002B"/>
                </a:solidFill>
                <a:latin typeface="Arial"/>
                <a:cs typeface="Arial"/>
              </a:rPr>
              <a:t> </a:t>
            </a:r>
            <a:r>
              <a:rPr sz="2000" b="1" spc="-15" dirty="0" err="1" smtClean="0">
                <a:solidFill>
                  <a:srgbClr val="E0002B"/>
                </a:solidFill>
                <a:latin typeface="Arial"/>
                <a:cs typeface="Arial"/>
              </a:rPr>
              <a:t>России</a:t>
            </a:r>
            <a:endParaRPr sz="2000" dirty="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799955" y="2808428"/>
            <a:ext cx="2500376" cy="646786"/>
            <a:chOff x="3793235" y="2121407"/>
            <a:chExt cx="2268220" cy="391795"/>
          </a:xfrm>
        </p:grpSpPr>
        <p:sp>
          <p:nvSpPr>
            <p:cNvPr id="22" name="object 22"/>
            <p:cNvSpPr/>
            <p:nvPr/>
          </p:nvSpPr>
          <p:spPr>
            <a:xfrm>
              <a:off x="3793235" y="2506979"/>
              <a:ext cx="2268220" cy="0"/>
            </a:xfrm>
            <a:custGeom>
              <a:avLst/>
              <a:gdLst/>
              <a:ahLst/>
              <a:cxnLst/>
              <a:rect l="l" t="t" r="r" b="b"/>
              <a:pathLst>
                <a:path w="2268220">
                  <a:moveTo>
                    <a:pt x="0" y="0"/>
                  </a:moveTo>
                  <a:lnTo>
                    <a:pt x="2267966" y="0"/>
                  </a:lnTo>
                </a:path>
              </a:pathLst>
            </a:custGeom>
            <a:ln w="12192">
              <a:solidFill>
                <a:srgbClr val="7E7E7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99331" y="2121407"/>
              <a:ext cx="361188" cy="359663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3612614" y="4334405"/>
            <a:ext cx="2646834" cy="838506"/>
            <a:chOff x="3793235" y="3131820"/>
            <a:chExt cx="2268220" cy="431800"/>
          </a:xfrm>
        </p:grpSpPr>
        <p:sp>
          <p:nvSpPr>
            <p:cNvPr id="25" name="object 25"/>
            <p:cNvSpPr/>
            <p:nvPr/>
          </p:nvSpPr>
          <p:spPr>
            <a:xfrm>
              <a:off x="3793235" y="3531108"/>
              <a:ext cx="2268220" cy="0"/>
            </a:xfrm>
            <a:custGeom>
              <a:avLst/>
              <a:gdLst/>
              <a:ahLst/>
              <a:cxnLst/>
              <a:rect l="l" t="t" r="r" b="b"/>
              <a:pathLst>
                <a:path w="2268220">
                  <a:moveTo>
                    <a:pt x="0" y="0"/>
                  </a:moveTo>
                  <a:lnTo>
                    <a:pt x="2267966" y="0"/>
                  </a:lnTo>
                </a:path>
              </a:pathLst>
            </a:custGeom>
            <a:ln w="12192">
              <a:solidFill>
                <a:srgbClr val="7E7E7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99331" y="3131820"/>
              <a:ext cx="432815" cy="431291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1055218" y="2931414"/>
            <a:ext cx="141859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Индекс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 цен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по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городу 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А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23320" y="4436964"/>
            <a:ext cx="1768475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Доля 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численности 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населения </a:t>
            </a:r>
            <a:r>
              <a:rPr sz="1200" spc="-26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города 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А в 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субъекте</a:t>
            </a:r>
            <a:r>
              <a:rPr sz="1200" spc="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РФ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29" name="object 2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07720" y="3917537"/>
            <a:ext cx="164337" cy="183642"/>
          </a:xfrm>
          <a:prstGeom prst="rect">
            <a:avLst/>
          </a:prstGeom>
        </p:spPr>
      </p:pic>
      <p:grpSp>
        <p:nvGrpSpPr>
          <p:cNvPr id="30" name="object 30"/>
          <p:cNvGrpSpPr/>
          <p:nvPr/>
        </p:nvGrpSpPr>
        <p:grpSpPr>
          <a:xfrm>
            <a:off x="460248" y="2833824"/>
            <a:ext cx="2667634" cy="657225"/>
            <a:chOff x="460248" y="2121407"/>
            <a:chExt cx="2268220" cy="391795"/>
          </a:xfrm>
        </p:grpSpPr>
        <p:sp>
          <p:nvSpPr>
            <p:cNvPr id="31" name="object 31"/>
            <p:cNvSpPr/>
            <p:nvPr/>
          </p:nvSpPr>
          <p:spPr>
            <a:xfrm>
              <a:off x="460248" y="2506979"/>
              <a:ext cx="2268220" cy="0"/>
            </a:xfrm>
            <a:custGeom>
              <a:avLst/>
              <a:gdLst/>
              <a:ahLst/>
              <a:cxnLst/>
              <a:rect l="l" t="t" r="r" b="b"/>
              <a:pathLst>
                <a:path w="2268220">
                  <a:moveTo>
                    <a:pt x="0" y="0"/>
                  </a:moveTo>
                  <a:lnTo>
                    <a:pt x="2267966" y="0"/>
                  </a:lnTo>
                </a:path>
              </a:pathLst>
            </a:custGeom>
            <a:ln w="12192">
              <a:solidFill>
                <a:srgbClr val="7E7E7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6344" y="2121407"/>
              <a:ext cx="359663" cy="359663"/>
            </a:xfrm>
            <a:prstGeom prst="rect">
              <a:avLst/>
            </a:prstGeom>
          </p:spPr>
        </p:pic>
      </p:grpSp>
      <p:grpSp>
        <p:nvGrpSpPr>
          <p:cNvPr id="33" name="object 33"/>
          <p:cNvGrpSpPr/>
          <p:nvPr/>
        </p:nvGrpSpPr>
        <p:grpSpPr>
          <a:xfrm>
            <a:off x="385921" y="4267200"/>
            <a:ext cx="2961262" cy="906780"/>
            <a:chOff x="460248" y="3131820"/>
            <a:chExt cx="2268220" cy="431800"/>
          </a:xfrm>
        </p:grpSpPr>
        <p:sp>
          <p:nvSpPr>
            <p:cNvPr id="34" name="object 34"/>
            <p:cNvSpPr/>
            <p:nvPr/>
          </p:nvSpPr>
          <p:spPr>
            <a:xfrm>
              <a:off x="460248" y="3531108"/>
              <a:ext cx="2268220" cy="0"/>
            </a:xfrm>
            <a:custGeom>
              <a:avLst/>
              <a:gdLst/>
              <a:ahLst/>
              <a:cxnLst/>
              <a:rect l="l" t="t" r="r" b="b"/>
              <a:pathLst>
                <a:path w="2268220">
                  <a:moveTo>
                    <a:pt x="0" y="0"/>
                  </a:moveTo>
                  <a:lnTo>
                    <a:pt x="2267966" y="0"/>
                  </a:lnTo>
                </a:path>
              </a:pathLst>
            </a:custGeom>
            <a:ln w="12192">
              <a:solidFill>
                <a:srgbClr val="7E7E7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6344" y="3131820"/>
              <a:ext cx="432816" cy="431291"/>
            </a:xfrm>
            <a:prstGeom prst="rect">
              <a:avLst/>
            </a:prstGeom>
          </p:spPr>
        </p:pic>
      </p:grpSp>
      <p:sp>
        <p:nvSpPr>
          <p:cNvPr id="70" name="object 7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17</a:t>
            </a:fld>
            <a:endParaRPr spc="-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8241" y="113487"/>
            <a:ext cx="108270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80" dirty="0" smtClean="0">
                <a:solidFill>
                  <a:srgbClr val="334285"/>
                </a:solidFill>
                <a:latin typeface="Arial"/>
                <a:cs typeface="Arial"/>
              </a:rPr>
              <a:t>ПЕРМЬ</a:t>
            </a:r>
            <a:r>
              <a:rPr sz="1500" b="1" spc="-90" dirty="0" smtClean="0">
                <a:solidFill>
                  <a:srgbClr val="334285"/>
                </a:solidFill>
                <a:latin typeface="Arial"/>
                <a:cs typeface="Arial"/>
              </a:rPr>
              <a:t>С</a:t>
            </a:r>
            <a:r>
              <a:rPr sz="1500" b="1" spc="-165" dirty="0" smtClean="0">
                <a:solidFill>
                  <a:srgbClr val="334285"/>
                </a:solidFill>
                <a:latin typeface="Arial"/>
                <a:cs typeface="Arial"/>
              </a:rPr>
              <a:t>Т</a:t>
            </a:r>
            <a:r>
              <a:rPr sz="1500" b="1" spc="-114" dirty="0" smtClean="0">
                <a:solidFill>
                  <a:srgbClr val="334285"/>
                </a:solidFill>
                <a:latin typeface="Arial"/>
                <a:cs typeface="Arial"/>
              </a:rPr>
              <a:t>А</a:t>
            </a:r>
            <a:r>
              <a:rPr sz="1500" b="1" dirty="0" smtClean="0">
                <a:solidFill>
                  <a:srgbClr val="334285"/>
                </a:solidFill>
                <a:latin typeface="Arial"/>
                <a:cs typeface="Arial"/>
              </a:rPr>
              <a:t>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3379" y="0"/>
            <a:ext cx="11480165" cy="89535"/>
          </a:xfrm>
          <a:custGeom>
            <a:avLst/>
            <a:gdLst/>
            <a:ahLst/>
            <a:cxnLst/>
            <a:rect l="l" t="t" r="r" b="b"/>
            <a:pathLst>
              <a:path w="11480165" h="89535">
                <a:moveTo>
                  <a:pt x="11479657" y="0"/>
                </a:moveTo>
                <a:lnTo>
                  <a:pt x="0" y="0"/>
                </a:lnTo>
                <a:lnTo>
                  <a:pt x="0" y="89335"/>
                </a:lnTo>
                <a:lnTo>
                  <a:pt x="11479657" y="89335"/>
                </a:lnTo>
                <a:lnTo>
                  <a:pt x="11479657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49198"/>
            <a:ext cx="219710" cy="738505"/>
          </a:xfrm>
          <a:custGeom>
            <a:avLst/>
            <a:gdLst/>
            <a:ahLst/>
            <a:cxnLst/>
            <a:rect l="l" t="t" r="r" b="b"/>
            <a:pathLst>
              <a:path w="219710" h="738505">
                <a:moveTo>
                  <a:pt x="219125" y="0"/>
                </a:moveTo>
                <a:lnTo>
                  <a:pt x="0" y="0"/>
                </a:lnTo>
                <a:lnTo>
                  <a:pt x="0" y="738403"/>
                </a:lnTo>
                <a:lnTo>
                  <a:pt x="219125" y="738403"/>
                </a:lnTo>
                <a:lnTo>
                  <a:pt x="219125" y="0"/>
                </a:lnTo>
                <a:close/>
              </a:path>
            </a:pathLst>
          </a:custGeom>
          <a:solidFill>
            <a:srgbClr val="E0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621536"/>
            <a:ext cx="219710" cy="4577080"/>
          </a:xfrm>
          <a:custGeom>
            <a:avLst/>
            <a:gdLst/>
            <a:ahLst/>
            <a:cxnLst/>
            <a:rect l="l" t="t" r="r" b="b"/>
            <a:pathLst>
              <a:path w="219710" h="4577080">
                <a:moveTo>
                  <a:pt x="219456" y="0"/>
                </a:moveTo>
                <a:lnTo>
                  <a:pt x="0" y="0"/>
                </a:lnTo>
                <a:lnTo>
                  <a:pt x="0" y="4576572"/>
                </a:lnTo>
                <a:lnTo>
                  <a:pt x="219456" y="4576572"/>
                </a:lnTo>
                <a:lnTo>
                  <a:pt x="219456" y="0"/>
                </a:lnTo>
                <a:close/>
              </a:path>
            </a:pathLst>
          </a:custGeom>
          <a:solidFill>
            <a:srgbClr val="FFC3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1698223" y="5699759"/>
            <a:ext cx="494030" cy="498475"/>
            <a:chOff x="11698223" y="5699759"/>
            <a:chExt cx="494030" cy="498475"/>
          </a:xfrm>
        </p:grpSpPr>
        <p:sp>
          <p:nvSpPr>
            <p:cNvPr id="7" name="object 7"/>
            <p:cNvSpPr/>
            <p:nvPr/>
          </p:nvSpPr>
          <p:spPr>
            <a:xfrm>
              <a:off x="11698223" y="5699759"/>
              <a:ext cx="494030" cy="498475"/>
            </a:xfrm>
            <a:custGeom>
              <a:avLst/>
              <a:gdLst/>
              <a:ahLst/>
              <a:cxnLst/>
              <a:rect l="l" t="t" r="r" b="b"/>
              <a:pathLst>
                <a:path w="494029" h="498475">
                  <a:moveTo>
                    <a:pt x="493649" y="0"/>
                  </a:moveTo>
                  <a:lnTo>
                    <a:pt x="0" y="0"/>
                  </a:lnTo>
                  <a:lnTo>
                    <a:pt x="0" y="497916"/>
                  </a:lnTo>
                  <a:lnTo>
                    <a:pt x="493649" y="497916"/>
                  </a:lnTo>
                  <a:lnTo>
                    <a:pt x="493649" y="0"/>
                  </a:lnTo>
                  <a:close/>
                </a:path>
              </a:pathLst>
            </a:custGeom>
            <a:solidFill>
              <a:srgbClr val="FFC3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78055" y="5818631"/>
              <a:ext cx="152400" cy="288036"/>
            </a:xfrm>
            <a:prstGeom prst="rect">
              <a:avLst/>
            </a:prstGeom>
          </p:spPr>
        </p:pic>
      </p:grpSp>
      <p:sp>
        <p:nvSpPr>
          <p:cNvPr id="9" name="object 9"/>
          <p:cNvSpPr/>
          <p:nvPr/>
        </p:nvSpPr>
        <p:spPr>
          <a:xfrm>
            <a:off x="1440941" y="235458"/>
            <a:ext cx="2951480" cy="0"/>
          </a:xfrm>
          <a:custGeom>
            <a:avLst/>
            <a:gdLst/>
            <a:ahLst/>
            <a:cxnLst/>
            <a:rect l="l" t="t" r="r" b="b"/>
            <a:pathLst>
              <a:path w="2951479">
                <a:moveTo>
                  <a:pt x="0" y="0"/>
                </a:moveTo>
                <a:lnTo>
                  <a:pt x="2951226" y="0"/>
                </a:lnTo>
              </a:path>
            </a:pathLst>
          </a:custGeom>
          <a:ln w="25907">
            <a:solidFill>
              <a:srgbClr val="334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29035" y="233934"/>
            <a:ext cx="7214234" cy="0"/>
          </a:xfrm>
          <a:custGeom>
            <a:avLst/>
            <a:gdLst/>
            <a:ahLst/>
            <a:cxnLst/>
            <a:rect l="l" t="t" r="r" b="b"/>
            <a:pathLst>
              <a:path w="7214234">
                <a:moveTo>
                  <a:pt x="0" y="0"/>
                </a:moveTo>
                <a:lnTo>
                  <a:pt x="7213968" y="0"/>
                </a:lnTo>
              </a:path>
            </a:pathLst>
          </a:custGeom>
          <a:ln w="25907">
            <a:solidFill>
              <a:srgbClr val="FFC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63796" y="182879"/>
            <a:ext cx="103505" cy="103505"/>
          </a:xfrm>
          <a:custGeom>
            <a:avLst/>
            <a:gdLst/>
            <a:ahLst/>
            <a:cxnLst/>
            <a:rect l="l" t="t" r="r" b="b"/>
            <a:pathLst>
              <a:path w="103504" h="103504">
                <a:moveTo>
                  <a:pt x="103250" y="0"/>
                </a:moveTo>
                <a:lnTo>
                  <a:pt x="0" y="0"/>
                </a:lnTo>
                <a:lnTo>
                  <a:pt x="0" y="103250"/>
                </a:lnTo>
                <a:lnTo>
                  <a:pt x="103250" y="103250"/>
                </a:lnTo>
                <a:lnTo>
                  <a:pt x="103250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18</a:t>
            </a:fld>
            <a:endParaRPr spc="-5" dirty="0"/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389557" y="504735"/>
            <a:ext cx="110188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0"/>
              </a:spcAft>
            </a:pPr>
            <a:r>
              <a:rPr lang="ru-RU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Этапы расчета индексов </a:t>
            </a:r>
            <a:r>
              <a:rPr lang="ru-RU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потребительских цен</a:t>
            </a:r>
            <a:endParaRPr lang="ru-RU" sz="1400" b="1" dirty="0"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3380" y="1018450"/>
            <a:ext cx="1113282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формирование весов для расчета </a:t>
            </a:r>
            <a:r>
              <a:rPr lang="ru-RU" sz="20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ИПЦ</a:t>
            </a:r>
            <a:r>
              <a:rPr lang="ru-R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на уровне субъекта Российской </a:t>
            </a:r>
            <a:r>
              <a:rPr lang="ru-RU" sz="2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Федерации</a:t>
            </a: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расчет </a:t>
            </a:r>
            <a:r>
              <a:rPr lang="ru-R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индивидуальных индексов цен на товар (услугу)-представитель на уровне </a:t>
            </a:r>
            <a:r>
              <a:rPr lang="ru-RU" sz="2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города</a:t>
            </a:r>
            <a:endParaRPr lang="ru-RU" sz="20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расчет агрегатных индексов на товар (услугу)-представитель на уровне субъекта Российской </a:t>
            </a:r>
            <a:r>
              <a:rPr lang="ru-RU" sz="2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Федерации</a:t>
            </a: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расчет </a:t>
            </a:r>
            <a:r>
              <a:rPr lang="ru-R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групповых и сводных индексов потребительских цен на уровне субъекта Российской </a:t>
            </a:r>
            <a:r>
              <a:rPr lang="ru-RU" sz="2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Федерации</a:t>
            </a:r>
          </a:p>
          <a:p>
            <a:pPr indent="457200" algn="just">
              <a:spcAft>
                <a:spcPts val="0"/>
              </a:spcAft>
            </a:pPr>
            <a:r>
              <a:rPr lang="ru-RU" sz="2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Для </a:t>
            </a:r>
            <a:r>
              <a:rPr lang="ru-R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расчета индексов цен </a:t>
            </a:r>
            <a:r>
              <a:rPr lang="ru-RU" sz="2000" b="1" u="sng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на отдельные виды товаров </a:t>
            </a:r>
            <a:r>
              <a:rPr lang="ru-R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 </a:t>
            </a:r>
            <a:r>
              <a:rPr lang="ru-RU" sz="2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услуг</a:t>
            </a:r>
            <a:r>
              <a:rPr lang="ru-R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 качестве весов используются доли </a:t>
            </a:r>
            <a:r>
              <a:rPr lang="ru-R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численности населения городов, в которых осуществляется наблюдение за </a:t>
            </a:r>
            <a:r>
              <a:rPr lang="ru-RU" sz="2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ценами; </a:t>
            </a:r>
          </a:p>
          <a:p>
            <a:pPr indent="457200" algn="just">
              <a:spcAft>
                <a:spcPts val="0"/>
              </a:spcAft>
            </a:pPr>
            <a:r>
              <a:rPr lang="ru-R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Д</a:t>
            </a:r>
            <a:r>
              <a:rPr lang="ru-RU" sz="2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ля </a:t>
            </a:r>
            <a:r>
              <a:rPr lang="ru-R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расчета </a:t>
            </a:r>
            <a:r>
              <a:rPr lang="ru-RU" sz="2000" b="1" u="sng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групповых и сводного индексов потребительских цен </a:t>
            </a:r>
            <a:r>
              <a:rPr lang="ru-R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- структура потребительских расходов населения </a:t>
            </a:r>
            <a:r>
              <a:rPr lang="ru-RU" sz="2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по </a:t>
            </a:r>
            <a:r>
              <a:rPr lang="ru-R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субъекту Российской </a:t>
            </a:r>
            <a:r>
              <a:rPr lang="ru-RU" sz="2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Федерации. </a:t>
            </a:r>
          </a:p>
          <a:p>
            <a:pPr indent="457200" algn="just">
              <a:spcAft>
                <a:spcPts val="0"/>
              </a:spcAft>
            </a:pPr>
            <a:endParaRPr lang="ru-RU" sz="2000" dirty="0" smtClean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sz="2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Информационной </a:t>
            </a:r>
            <a:r>
              <a:rPr lang="ru-R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основой при формировании с</a:t>
            </a:r>
            <a:r>
              <a:rPr lang="ru-RU" sz="20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труктуры потребительских расходов населения</a:t>
            </a:r>
            <a:r>
              <a:rPr lang="ru-R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по субъекту Российской Федерации являются данные о потребительских расходах домашних хозяйств, полученные по итогам выборочного обследования их бюджетов </a:t>
            </a:r>
            <a:r>
              <a:rPr lang="ru-RU" sz="2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ru-RU" sz="20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861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8241" y="113487"/>
            <a:ext cx="108270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80" dirty="0" smtClean="0">
                <a:solidFill>
                  <a:srgbClr val="334285"/>
                </a:solidFill>
                <a:latin typeface="Arial"/>
                <a:cs typeface="Arial"/>
              </a:rPr>
              <a:t>ПЕРМЬ</a:t>
            </a:r>
            <a:r>
              <a:rPr sz="1500" b="1" spc="-90" dirty="0" smtClean="0">
                <a:solidFill>
                  <a:srgbClr val="334285"/>
                </a:solidFill>
                <a:latin typeface="Arial"/>
                <a:cs typeface="Arial"/>
              </a:rPr>
              <a:t>С</a:t>
            </a:r>
            <a:r>
              <a:rPr sz="1500" b="1" spc="-165" dirty="0" smtClean="0">
                <a:solidFill>
                  <a:srgbClr val="334285"/>
                </a:solidFill>
                <a:latin typeface="Arial"/>
                <a:cs typeface="Arial"/>
              </a:rPr>
              <a:t>Т</a:t>
            </a:r>
            <a:r>
              <a:rPr sz="1500" b="1" spc="-114" dirty="0" smtClean="0">
                <a:solidFill>
                  <a:srgbClr val="334285"/>
                </a:solidFill>
                <a:latin typeface="Arial"/>
                <a:cs typeface="Arial"/>
              </a:rPr>
              <a:t>А</a:t>
            </a:r>
            <a:r>
              <a:rPr sz="1500" b="1" dirty="0" smtClean="0">
                <a:solidFill>
                  <a:srgbClr val="334285"/>
                </a:solidFill>
                <a:latin typeface="Arial"/>
                <a:cs typeface="Arial"/>
              </a:rPr>
              <a:t>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3379" y="0"/>
            <a:ext cx="11480165" cy="89535"/>
          </a:xfrm>
          <a:custGeom>
            <a:avLst/>
            <a:gdLst/>
            <a:ahLst/>
            <a:cxnLst/>
            <a:rect l="l" t="t" r="r" b="b"/>
            <a:pathLst>
              <a:path w="11480165" h="89535">
                <a:moveTo>
                  <a:pt x="11479657" y="0"/>
                </a:moveTo>
                <a:lnTo>
                  <a:pt x="0" y="0"/>
                </a:lnTo>
                <a:lnTo>
                  <a:pt x="0" y="89335"/>
                </a:lnTo>
                <a:lnTo>
                  <a:pt x="11479657" y="89335"/>
                </a:lnTo>
                <a:lnTo>
                  <a:pt x="11479657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49198"/>
            <a:ext cx="219710" cy="738505"/>
          </a:xfrm>
          <a:custGeom>
            <a:avLst/>
            <a:gdLst/>
            <a:ahLst/>
            <a:cxnLst/>
            <a:rect l="l" t="t" r="r" b="b"/>
            <a:pathLst>
              <a:path w="219710" h="738505">
                <a:moveTo>
                  <a:pt x="219125" y="0"/>
                </a:moveTo>
                <a:lnTo>
                  <a:pt x="0" y="0"/>
                </a:lnTo>
                <a:lnTo>
                  <a:pt x="0" y="738403"/>
                </a:lnTo>
                <a:lnTo>
                  <a:pt x="219125" y="738403"/>
                </a:lnTo>
                <a:lnTo>
                  <a:pt x="219125" y="0"/>
                </a:lnTo>
                <a:close/>
              </a:path>
            </a:pathLst>
          </a:custGeom>
          <a:solidFill>
            <a:srgbClr val="E0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621536"/>
            <a:ext cx="219710" cy="4577080"/>
          </a:xfrm>
          <a:custGeom>
            <a:avLst/>
            <a:gdLst/>
            <a:ahLst/>
            <a:cxnLst/>
            <a:rect l="l" t="t" r="r" b="b"/>
            <a:pathLst>
              <a:path w="219710" h="4577080">
                <a:moveTo>
                  <a:pt x="219456" y="0"/>
                </a:moveTo>
                <a:lnTo>
                  <a:pt x="0" y="0"/>
                </a:lnTo>
                <a:lnTo>
                  <a:pt x="0" y="4576572"/>
                </a:lnTo>
                <a:lnTo>
                  <a:pt x="219456" y="4576572"/>
                </a:lnTo>
                <a:lnTo>
                  <a:pt x="219456" y="0"/>
                </a:lnTo>
                <a:close/>
              </a:path>
            </a:pathLst>
          </a:custGeom>
          <a:solidFill>
            <a:srgbClr val="FFC3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1698223" y="5699759"/>
            <a:ext cx="494030" cy="498475"/>
            <a:chOff x="11698223" y="5699759"/>
            <a:chExt cx="494030" cy="498475"/>
          </a:xfrm>
        </p:grpSpPr>
        <p:sp>
          <p:nvSpPr>
            <p:cNvPr id="7" name="object 7"/>
            <p:cNvSpPr/>
            <p:nvPr/>
          </p:nvSpPr>
          <p:spPr>
            <a:xfrm>
              <a:off x="11698223" y="5699759"/>
              <a:ext cx="494030" cy="498475"/>
            </a:xfrm>
            <a:custGeom>
              <a:avLst/>
              <a:gdLst/>
              <a:ahLst/>
              <a:cxnLst/>
              <a:rect l="l" t="t" r="r" b="b"/>
              <a:pathLst>
                <a:path w="494029" h="498475">
                  <a:moveTo>
                    <a:pt x="493649" y="0"/>
                  </a:moveTo>
                  <a:lnTo>
                    <a:pt x="0" y="0"/>
                  </a:lnTo>
                  <a:lnTo>
                    <a:pt x="0" y="497916"/>
                  </a:lnTo>
                  <a:lnTo>
                    <a:pt x="493649" y="497916"/>
                  </a:lnTo>
                  <a:lnTo>
                    <a:pt x="493649" y="0"/>
                  </a:lnTo>
                  <a:close/>
                </a:path>
              </a:pathLst>
            </a:custGeom>
            <a:solidFill>
              <a:srgbClr val="FFC3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78055" y="5818631"/>
              <a:ext cx="152400" cy="288036"/>
            </a:xfrm>
            <a:prstGeom prst="rect">
              <a:avLst/>
            </a:prstGeom>
          </p:spPr>
        </p:pic>
      </p:grpSp>
      <p:sp>
        <p:nvSpPr>
          <p:cNvPr id="9" name="object 9"/>
          <p:cNvSpPr/>
          <p:nvPr/>
        </p:nvSpPr>
        <p:spPr>
          <a:xfrm>
            <a:off x="1440941" y="235458"/>
            <a:ext cx="2951480" cy="0"/>
          </a:xfrm>
          <a:custGeom>
            <a:avLst/>
            <a:gdLst/>
            <a:ahLst/>
            <a:cxnLst/>
            <a:rect l="l" t="t" r="r" b="b"/>
            <a:pathLst>
              <a:path w="2951479">
                <a:moveTo>
                  <a:pt x="0" y="0"/>
                </a:moveTo>
                <a:lnTo>
                  <a:pt x="2951226" y="0"/>
                </a:lnTo>
              </a:path>
            </a:pathLst>
          </a:custGeom>
          <a:ln w="25907">
            <a:solidFill>
              <a:srgbClr val="334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29035" y="233934"/>
            <a:ext cx="7214234" cy="0"/>
          </a:xfrm>
          <a:custGeom>
            <a:avLst/>
            <a:gdLst/>
            <a:ahLst/>
            <a:cxnLst/>
            <a:rect l="l" t="t" r="r" b="b"/>
            <a:pathLst>
              <a:path w="7214234">
                <a:moveTo>
                  <a:pt x="0" y="0"/>
                </a:moveTo>
                <a:lnTo>
                  <a:pt x="7213968" y="0"/>
                </a:lnTo>
              </a:path>
            </a:pathLst>
          </a:custGeom>
          <a:ln w="25907">
            <a:solidFill>
              <a:srgbClr val="FFC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63796" y="182879"/>
            <a:ext cx="103505" cy="103505"/>
          </a:xfrm>
          <a:custGeom>
            <a:avLst/>
            <a:gdLst/>
            <a:ahLst/>
            <a:cxnLst/>
            <a:rect l="l" t="t" r="r" b="b"/>
            <a:pathLst>
              <a:path w="103504" h="103504">
                <a:moveTo>
                  <a:pt x="103250" y="0"/>
                </a:moveTo>
                <a:lnTo>
                  <a:pt x="0" y="0"/>
                </a:lnTo>
                <a:lnTo>
                  <a:pt x="0" y="103250"/>
                </a:lnTo>
                <a:lnTo>
                  <a:pt x="103250" y="103250"/>
                </a:lnTo>
                <a:lnTo>
                  <a:pt x="103250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71043" y="769747"/>
            <a:ext cx="110280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30" dirty="0"/>
              <a:t>ИПЦ</a:t>
            </a:r>
            <a:r>
              <a:rPr sz="2800" spc="-50" dirty="0"/>
              <a:t> </a:t>
            </a:r>
            <a:r>
              <a:rPr sz="2800" spc="-70" dirty="0"/>
              <a:t>РАССЧИТЫВАЕТСЯ</a:t>
            </a:r>
            <a:r>
              <a:rPr sz="2800" spc="-50" dirty="0"/>
              <a:t> </a:t>
            </a:r>
            <a:r>
              <a:rPr sz="2800" spc="-5" dirty="0"/>
              <a:t>К</a:t>
            </a:r>
            <a:r>
              <a:rPr sz="2800" spc="-65" dirty="0"/>
              <a:t> </a:t>
            </a:r>
            <a:r>
              <a:rPr sz="2800" spc="-30" dirty="0"/>
              <a:t>ПРЕДЫДУЩЕМУ</a:t>
            </a:r>
            <a:r>
              <a:rPr sz="2800" spc="-75" dirty="0"/>
              <a:t> МЕСЯЦУ,</a:t>
            </a:r>
            <a:r>
              <a:rPr sz="2800" spc="-65" dirty="0"/>
              <a:t> </a:t>
            </a:r>
            <a:r>
              <a:rPr sz="2800" spc="-5" dirty="0"/>
              <a:t>А</a:t>
            </a:r>
            <a:r>
              <a:rPr sz="2800" spc="-65" dirty="0"/>
              <a:t> </a:t>
            </a:r>
            <a:r>
              <a:rPr sz="2800" spc="-60" dirty="0"/>
              <a:t>ТАКЖЕ:</a:t>
            </a:r>
            <a:endParaRPr sz="2800"/>
          </a:p>
        </p:txBody>
      </p:sp>
      <p:sp>
        <p:nvSpPr>
          <p:cNvPr id="13" name="object 13"/>
          <p:cNvSpPr/>
          <p:nvPr/>
        </p:nvSpPr>
        <p:spPr>
          <a:xfrm>
            <a:off x="293370" y="2722626"/>
            <a:ext cx="11217910" cy="49530"/>
          </a:xfrm>
          <a:custGeom>
            <a:avLst/>
            <a:gdLst/>
            <a:ahLst/>
            <a:cxnLst/>
            <a:rect l="l" t="t" r="r" b="b"/>
            <a:pathLst>
              <a:path w="11217910" h="49530">
                <a:moveTo>
                  <a:pt x="0" y="0"/>
                </a:moveTo>
                <a:lnTo>
                  <a:pt x="11217656" y="49275"/>
                </a:lnTo>
              </a:path>
            </a:pathLst>
          </a:custGeom>
          <a:ln w="28956">
            <a:solidFill>
              <a:srgbClr val="A6A6A6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3370" y="4071365"/>
            <a:ext cx="11217910" cy="49530"/>
          </a:xfrm>
          <a:custGeom>
            <a:avLst/>
            <a:gdLst/>
            <a:ahLst/>
            <a:cxnLst/>
            <a:rect l="l" t="t" r="r" b="b"/>
            <a:pathLst>
              <a:path w="11217910" h="49529">
                <a:moveTo>
                  <a:pt x="0" y="0"/>
                </a:moveTo>
                <a:lnTo>
                  <a:pt x="11217656" y="49275"/>
                </a:lnTo>
              </a:path>
            </a:pathLst>
          </a:custGeom>
          <a:ln w="28956">
            <a:solidFill>
              <a:srgbClr val="A6A6A6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3370" y="5421629"/>
            <a:ext cx="11217910" cy="49530"/>
          </a:xfrm>
          <a:custGeom>
            <a:avLst/>
            <a:gdLst/>
            <a:ahLst/>
            <a:cxnLst/>
            <a:rect l="l" t="t" r="r" b="b"/>
            <a:pathLst>
              <a:path w="11217910" h="49529">
                <a:moveTo>
                  <a:pt x="0" y="0"/>
                </a:moveTo>
                <a:lnTo>
                  <a:pt x="11217656" y="49276"/>
                </a:lnTo>
              </a:path>
            </a:pathLst>
          </a:custGeom>
          <a:ln w="28956">
            <a:solidFill>
              <a:srgbClr val="A6A6A6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83870" y="1997201"/>
            <a:ext cx="39052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600" b="1" spc="-5" dirty="0">
                <a:solidFill>
                  <a:srgbClr val="334285"/>
                </a:solidFill>
                <a:latin typeface="Arial"/>
                <a:cs typeface="Arial"/>
              </a:rPr>
              <a:t>К</a:t>
            </a:r>
            <a:r>
              <a:rPr sz="1600" b="1" dirty="0">
                <a:solidFill>
                  <a:srgbClr val="334285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334285"/>
                </a:solidFill>
                <a:latin typeface="Arial"/>
                <a:cs typeface="Arial"/>
              </a:rPr>
              <a:t>ДЕКАБРЮ</a:t>
            </a:r>
            <a:r>
              <a:rPr sz="1600" b="1" spc="40" dirty="0">
                <a:solidFill>
                  <a:srgbClr val="334285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34285"/>
                </a:solidFill>
                <a:latin typeface="Arial"/>
                <a:cs typeface="Arial"/>
              </a:rPr>
              <a:t>ПРЕДЫДУЩЕГО</a:t>
            </a:r>
            <a:r>
              <a:rPr sz="1600" b="1" spc="15" dirty="0">
                <a:solidFill>
                  <a:srgbClr val="334285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334285"/>
                </a:solidFill>
                <a:latin typeface="Arial"/>
                <a:cs typeface="Arial"/>
              </a:rPr>
              <a:t>ГОДА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83870" y="3155391"/>
            <a:ext cx="355854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600" b="1" spc="-5" dirty="0">
                <a:solidFill>
                  <a:srgbClr val="334285"/>
                </a:solidFill>
                <a:latin typeface="Arial"/>
                <a:cs typeface="Arial"/>
              </a:rPr>
              <a:t>К</a:t>
            </a:r>
            <a:r>
              <a:rPr sz="1600" b="1" spc="-40" dirty="0">
                <a:solidFill>
                  <a:srgbClr val="334285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334285"/>
                </a:solidFill>
                <a:latin typeface="Arial"/>
                <a:cs typeface="Arial"/>
              </a:rPr>
              <a:t>СООТВЕТСТВУЮЩЕМУ</a:t>
            </a:r>
            <a:endParaRPr sz="1600">
              <a:latin typeface="Arial"/>
              <a:cs typeface="Arial"/>
            </a:endParaRPr>
          </a:p>
          <a:p>
            <a:pPr marL="354965">
              <a:lnSpc>
                <a:spcPct val="100000"/>
              </a:lnSpc>
              <a:spcBef>
                <a:spcPts val="5"/>
              </a:spcBef>
            </a:pPr>
            <a:r>
              <a:rPr sz="1600" b="1" spc="-10" dirty="0">
                <a:solidFill>
                  <a:srgbClr val="334285"/>
                </a:solidFill>
                <a:latin typeface="Arial"/>
                <a:cs typeface="Arial"/>
              </a:rPr>
              <a:t>МЕСЯЦУ</a:t>
            </a:r>
            <a:r>
              <a:rPr sz="1600" b="1" spc="5" dirty="0">
                <a:solidFill>
                  <a:srgbClr val="334285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34285"/>
                </a:solidFill>
                <a:latin typeface="Arial"/>
                <a:cs typeface="Arial"/>
              </a:rPr>
              <a:t>ПРЕДЫДУЩЕГО</a:t>
            </a:r>
            <a:r>
              <a:rPr sz="1600" b="1" spc="25" dirty="0">
                <a:solidFill>
                  <a:srgbClr val="334285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334285"/>
                </a:solidFill>
                <a:latin typeface="Arial"/>
                <a:cs typeface="Arial"/>
              </a:rPr>
              <a:t>ГОДА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9240" y="4507738"/>
            <a:ext cx="367665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600" b="1" spc="-5" dirty="0">
                <a:solidFill>
                  <a:srgbClr val="334285"/>
                </a:solidFill>
                <a:latin typeface="Arial"/>
                <a:cs typeface="Arial"/>
              </a:rPr>
              <a:t>К </a:t>
            </a:r>
            <a:r>
              <a:rPr sz="1600" b="1" spc="-20" dirty="0">
                <a:solidFill>
                  <a:srgbClr val="334285"/>
                </a:solidFill>
                <a:latin typeface="Arial"/>
                <a:cs typeface="Arial"/>
              </a:rPr>
              <a:t>СООТВЕТСТВУЮЩЕМУ</a:t>
            </a:r>
            <a:endParaRPr sz="16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1600" b="1" spc="-5" dirty="0">
                <a:solidFill>
                  <a:srgbClr val="334285"/>
                </a:solidFill>
                <a:latin typeface="Arial"/>
                <a:cs typeface="Arial"/>
              </a:rPr>
              <a:t>ПЕРИОДУ</a:t>
            </a:r>
            <a:r>
              <a:rPr sz="1600" b="1" spc="-20" dirty="0">
                <a:solidFill>
                  <a:srgbClr val="334285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34285"/>
                </a:solidFill>
                <a:latin typeface="Arial"/>
                <a:cs typeface="Arial"/>
              </a:rPr>
              <a:t>ПРЕДЫДУЩЕГО</a:t>
            </a:r>
            <a:r>
              <a:rPr sz="1600" b="1" spc="15" dirty="0">
                <a:solidFill>
                  <a:srgbClr val="334285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334285"/>
                </a:solidFill>
                <a:latin typeface="Arial"/>
                <a:cs typeface="Arial"/>
              </a:rPr>
              <a:t>ГОДА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078726" y="1973707"/>
            <a:ext cx="6642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7E7E7E"/>
                </a:solidFill>
                <a:latin typeface="Arial"/>
                <a:cs typeface="Arial"/>
              </a:rPr>
              <a:t>ЯН</a:t>
            </a:r>
            <a:r>
              <a:rPr sz="1200" b="1" spc="-65" dirty="0">
                <a:solidFill>
                  <a:srgbClr val="7E7E7E"/>
                </a:solidFill>
                <a:latin typeface="Arial"/>
                <a:cs typeface="Arial"/>
              </a:rPr>
              <a:t>В</a:t>
            </a:r>
            <a:r>
              <a:rPr sz="1200" b="1" spc="-40" dirty="0">
                <a:solidFill>
                  <a:srgbClr val="7E7E7E"/>
                </a:solidFill>
                <a:latin typeface="Arial"/>
                <a:cs typeface="Arial"/>
              </a:rPr>
              <a:t>А</a:t>
            </a:r>
            <a:r>
              <a:rPr sz="1200" b="1" dirty="0">
                <a:solidFill>
                  <a:srgbClr val="7E7E7E"/>
                </a:solidFill>
                <a:latin typeface="Arial"/>
                <a:cs typeface="Arial"/>
              </a:rPr>
              <a:t>РЬ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202294" y="1973707"/>
            <a:ext cx="7772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solidFill>
                  <a:srgbClr val="7E7E7E"/>
                </a:solidFill>
                <a:latin typeface="Arial"/>
                <a:cs typeface="Arial"/>
              </a:rPr>
              <a:t>Ф</a:t>
            </a:r>
            <a:r>
              <a:rPr sz="1200" b="1" dirty="0">
                <a:solidFill>
                  <a:srgbClr val="7E7E7E"/>
                </a:solidFill>
                <a:latin typeface="Arial"/>
                <a:cs typeface="Arial"/>
              </a:rPr>
              <a:t>Е</a:t>
            </a:r>
            <a:r>
              <a:rPr sz="1200" b="1" spc="-5" dirty="0">
                <a:solidFill>
                  <a:srgbClr val="7E7E7E"/>
                </a:solidFill>
                <a:latin typeface="Arial"/>
                <a:cs typeface="Arial"/>
              </a:rPr>
              <a:t>В</a:t>
            </a:r>
            <a:r>
              <a:rPr sz="1200" b="1" spc="-110" dirty="0">
                <a:solidFill>
                  <a:srgbClr val="7E7E7E"/>
                </a:solidFill>
                <a:latin typeface="Arial"/>
                <a:cs typeface="Arial"/>
              </a:rPr>
              <a:t>Р</a:t>
            </a:r>
            <a:r>
              <a:rPr sz="1200" b="1" spc="-30" dirty="0">
                <a:solidFill>
                  <a:srgbClr val="7E7E7E"/>
                </a:solidFill>
                <a:latin typeface="Arial"/>
                <a:cs typeface="Arial"/>
              </a:rPr>
              <a:t>А</a:t>
            </a:r>
            <a:r>
              <a:rPr sz="1200" b="1" dirty="0">
                <a:solidFill>
                  <a:srgbClr val="7E7E7E"/>
                </a:solidFill>
                <a:latin typeface="Arial"/>
                <a:cs typeface="Arial"/>
              </a:rPr>
              <a:t>ЛЬ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545573" y="1973707"/>
            <a:ext cx="4508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7E7E7E"/>
                </a:solidFill>
                <a:latin typeface="Arial"/>
                <a:cs typeface="Arial"/>
              </a:rPr>
              <a:t>М</a:t>
            </a:r>
            <a:r>
              <a:rPr sz="1200" b="1" spc="-40" dirty="0">
                <a:solidFill>
                  <a:srgbClr val="7E7E7E"/>
                </a:solidFill>
                <a:latin typeface="Arial"/>
                <a:cs typeface="Arial"/>
              </a:rPr>
              <a:t>А</a:t>
            </a:r>
            <a:r>
              <a:rPr sz="1200" b="1" spc="-10" dirty="0">
                <a:solidFill>
                  <a:srgbClr val="7E7E7E"/>
                </a:solidFill>
                <a:latin typeface="Arial"/>
                <a:cs typeface="Arial"/>
              </a:rPr>
              <a:t>Р</a:t>
            </a:r>
            <a:r>
              <a:rPr sz="1200" b="1" dirty="0">
                <a:solidFill>
                  <a:srgbClr val="7E7E7E"/>
                </a:solidFill>
                <a:latin typeface="Arial"/>
                <a:cs typeface="Arial"/>
              </a:rPr>
              <a:t>Т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562335" y="1973707"/>
            <a:ext cx="7175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u="dash" dirty="0">
                <a:solidFill>
                  <a:srgbClr val="7E7E7E"/>
                </a:solidFill>
                <a:uFill>
                  <a:solidFill>
                    <a:srgbClr val="E0002B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u="dash" spc="-145" dirty="0">
                <a:solidFill>
                  <a:srgbClr val="7E7E7E"/>
                </a:solidFill>
                <a:uFill>
                  <a:solidFill>
                    <a:srgbClr val="E0002B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dash" spc="-55" dirty="0">
                <a:solidFill>
                  <a:srgbClr val="7E7E7E"/>
                </a:solidFill>
                <a:uFill>
                  <a:solidFill>
                    <a:srgbClr val="E0002B"/>
                  </a:solidFill>
                </a:uFill>
                <a:latin typeface="Arial"/>
                <a:cs typeface="Arial"/>
              </a:rPr>
              <a:t>А</a:t>
            </a:r>
            <a:r>
              <a:rPr sz="1200" b="1" u="dash" dirty="0">
                <a:solidFill>
                  <a:srgbClr val="7E7E7E"/>
                </a:solidFill>
                <a:uFill>
                  <a:solidFill>
                    <a:srgbClr val="E0002B"/>
                  </a:solidFill>
                </a:uFill>
                <a:latin typeface="Arial"/>
                <a:cs typeface="Arial"/>
              </a:rPr>
              <a:t>ПРЕЛЬ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129276" y="1973707"/>
            <a:ext cx="7550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E0002B"/>
                </a:solidFill>
                <a:latin typeface="Arial"/>
                <a:cs typeface="Arial"/>
              </a:rPr>
              <a:t>ДЕК</a:t>
            </a:r>
            <a:r>
              <a:rPr sz="1200" b="1" spc="-40" dirty="0">
                <a:solidFill>
                  <a:srgbClr val="E0002B"/>
                </a:solidFill>
                <a:latin typeface="Arial"/>
                <a:cs typeface="Arial"/>
              </a:rPr>
              <a:t>А</a:t>
            </a:r>
            <a:r>
              <a:rPr sz="1200" b="1" dirty="0">
                <a:solidFill>
                  <a:srgbClr val="E0002B"/>
                </a:solidFill>
                <a:latin typeface="Arial"/>
                <a:cs typeface="Arial"/>
              </a:rPr>
              <a:t>БРЬ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468111" y="1781555"/>
            <a:ext cx="5843270" cy="629920"/>
            <a:chOff x="5468111" y="1781555"/>
            <a:chExt cx="5843270" cy="629920"/>
          </a:xfrm>
        </p:grpSpPr>
        <p:sp>
          <p:nvSpPr>
            <p:cNvPr id="25" name="object 25"/>
            <p:cNvSpPr/>
            <p:nvPr/>
          </p:nvSpPr>
          <p:spPr>
            <a:xfrm>
              <a:off x="7040117" y="2209037"/>
              <a:ext cx="4261485" cy="192405"/>
            </a:xfrm>
            <a:custGeom>
              <a:avLst/>
              <a:gdLst/>
              <a:ahLst/>
              <a:cxnLst/>
              <a:rect l="l" t="t" r="r" b="b"/>
              <a:pathLst>
                <a:path w="4261484" h="192405">
                  <a:moveTo>
                    <a:pt x="0" y="0"/>
                  </a:moveTo>
                  <a:lnTo>
                    <a:pt x="11233" y="37397"/>
                  </a:lnTo>
                  <a:lnTo>
                    <a:pt x="41862" y="67913"/>
                  </a:lnTo>
                  <a:lnTo>
                    <a:pt x="87278" y="88475"/>
                  </a:lnTo>
                  <a:lnTo>
                    <a:pt x="142875" y="96012"/>
                  </a:lnTo>
                  <a:lnTo>
                    <a:pt x="1987677" y="96012"/>
                  </a:lnTo>
                  <a:lnTo>
                    <a:pt x="2043273" y="103548"/>
                  </a:lnTo>
                  <a:lnTo>
                    <a:pt x="2088689" y="124110"/>
                  </a:lnTo>
                  <a:lnTo>
                    <a:pt x="2119318" y="154626"/>
                  </a:lnTo>
                  <a:lnTo>
                    <a:pt x="2130552" y="192024"/>
                  </a:lnTo>
                  <a:lnTo>
                    <a:pt x="2141785" y="154626"/>
                  </a:lnTo>
                  <a:lnTo>
                    <a:pt x="2172414" y="124110"/>
                  </a:lnTo>
                  <a:lnTo>
                    <a:pt x="2217830" y="103548"/>
                  </a:lnTo>
                  <a:lnTo>
                    <a:pt x="2273427" y="96012"/>
                  </a:lnTo>
                  <a:lnTo>
                    <a:pt x="4118229" y="96012"/>
                  </a:lnTo>
                  <a:lnTo>
                    <a:pt x="4173825" y="88475"/>
                  </a:lnTo>
                  <a:lnTo>
                    <a:pt x="4219241" y="67913"/>
                  </a:lnTo>
                  <a:lnTo>
                    <a:pt x="4249870" y="37397"/>
                  </a:lnTo>
                  <a:lnTo>
                    <a:pt x="4261104" y="0"/>
                  </a:lnTo>
                </a:path>
              </a:pathLst>
            </a:custGeom>
            <a:ln w="1981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506211" y="1783079"/>
              <a:ext cx="5072380" cy="396875"/>
            </a:xfrm>
            <a:custGeom>
              <a:avLst/>
              <a:gdLst/>
              <a:ahLst/>
              <a:cxnLst/>
              <a:rect l="l" t="t" r="r" b="b"/>
              <a:pathLst>
                <a:path w="5072380" h="396875">
                  <a:moveTo>
                    <a:pt x="5071871" y="396875"/>
                  </a:moveTo>
                  <a:lnTo>
                    <a:pt x="5071871" y="0"/>
                  </a:lnTo>
                </a:path>
                <a:path w="5072380" h="396875">
                  <a:moveTo>
                    <a:pt x="0" y="4572"/>
                  </a:moveTo>
                  <a:lnTo>
                    <a:pt x="5070602" y="4572"/>
                  </a:lnTo>
                </a:path>
              </a:pathLst>
            </a:custGeom>
            <a:ln w="12192">
              <a:solidFill>
                <a:srgbClr val="E00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68111" y="1783079"/>
              <a:ext cx="76200" cy="215900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8905493" y="2427478"/>
            <a:ext cx="5314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 smtClean="0">
                <a:solidFill>
                  <a:srgbClr val="7E7E7E"/>
                </a:solidFill>
                <a:latin typeface="Arial"/>
                <a:cs typeface="Arial"/>
              </a:rPr>
              <a:t>202</a:t>
            </a:r>
            <a:r>
              <a:rPr lang="ru-RU" sz="1800" b="1" spc="-10" dirty="0" smtClean="0">
                <a:solidFill>
                  <a:srgbClr val="7E7E7E"/>
                </a:solidFill>
                <a:latin typeface="Arial"/>
                <a:cs typeface="Arial"/>
              </a:rPr>
              <a:t>1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241416" y="2427478"/>
            <a:ext cx="5314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 smtClean="0">
                <a:solidFill>
                  <a:srgbClr val="E0002B"/>
                </a:solidFill>
                <a:latin typeface="Arial"/>
                <a:cs typeface="Arial"/>
              </a:rPr>
              <a:t>20</a:t>
            </a:r>
            <a:r>
              <a:rPr lang="ru-RU" sz="1800" b="1" spc="-10" dirty="0" smtClean="0">
                <a:solidFill>
                  <a:srgbClr val="E0002B"/>
                </a:solidFill>
                <a:latin typeface="Arial"/>
                <a:cs typeface="Arial"/>
              </a:rPr>
              <a:t>20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178044" y="3140921"/>
            <a:ext cx="659765" cy="58293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sz="1200" b="1" spc="-55" dirty="0">
                <a:solidFill>
                  <a:srgbClr val="E0002B"/>
                </a:solidFill>
                <a:latin typeface="Arial"/>
                <a:cs typeface="Arial"/>
              </a:rPr>
              <a:t>А</a:t>
            </a:r>
            <a:r>
              <a:rPr sz="1200" b="1" dirty="0">
                <a:solidFill>
                  <a:srgbClr val="E0002B"/>
                </a:solidFill>
                <a:latin typeface="Arial"/>
                <a:cs typeface="Arial"/>
              </a:rPr>
              <a:t>ПРЕЛЬ</a:t>
            </a:r>
            <a:endParaRPr sz="1200" dirty="0">
              <a:latin typeface="Arial"/>
              <a:cs typeface="Arial"/>
            </a:endParaRPr>
          </a:p>
          <a:p>
            <a:pPr marL="75565">
              <a:lnSpc>
                <a:spcPct val="100000"/>
              </a:lnSpc>
              <a:spcBef>
                <a:spcPts val="470"/>
              </a:spcBef>
            </a:pPr>
            <a:r>
              <a:rPr sz="1800" b="1" spc="-10" dirty="0" smtClean="0">
                <a:solidFill>
                  <a:srgbClr val="E0002B"/>
                </a:solidFill>
                <a:latin typeface="Arial"/>
                <a:cs typeface="Arial"/>
              </a:rPr>
              <a:t>20</a:t>
            </a:r>
            <a:r>
              <a:rPr lang="ru-RU" sz="1800" b="1" spc="-10" dirty="0" smtClean="0">
                <a:solidFill>
                  <a:srgbClr val="E0002B"/>
                </a:solidFill>
                <a:latin typeface="Arial"/>
                <a:cs typeface="Arial"/>
              </a:rPr>
              <a:t>20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292588" y="3140921"/>
            <a:ext cx="659765" cy="58293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sz="1200" b="1" spc="-55" dirty="0">
                <a:solidFill>
                  <a:srgbClr val="7E7E7E"/>
                </a:solidFill>
                <a:latin typeface="Arial"/>
                <a:cs typeface="Arial"/>
              </a:rPr>
              <a:t>А</a:t>
            </a:r>
            <a:r>
              <a:rPr sz="1200" b="1" dirty="0">
                <a:solidFill>
                  <a:srgbClr val="7E7E7E"/>
                </a:solidFill>
                <a:latin typeface="Arial"/>
                <a:cs typeface="Arial"/>
              </a:rPr>
              <a:t>ПРЕЛЬ</a:t>
            </a:r>
            <a:endParaRPr sz="1200" dirty="0">
              <a:latin typeface="Arial"/>
              <a:cs typeface="Arial"/>
            </a:endParaRPr>
          </a:p>
          <a:p>
            <a:pPr marL="75565">
              <a:lnSpc>
                <a:spcPct val="100000"/>
              </a:lnSpc>
              <a:spcBef>
                <a:spcPts val="470"/>
              </a:spcBef>
            </a:pPr>
            <a:r>
              <a:rPr sz="1800" b="1" spc="-10" dirty="0" smtClean="0">
                <a:solidFill>
                  <a:srgbClr val="7E7E7E"/>
                </a:solidFill>
                <a:latin typeface="Arial"/>
                <a:cs typeface="Arial"/>
              </a:rPr>
              <a:t>202</a:t>
            </a:r>
            <a:r>
              <a:rPr lang="ru-RU" sz="1800" b="1" spc="-10" dirty="0" smtClean="0">
                <a:solidFill>
                  <a:srgbClr val="7E7E7E"/>
                </a:solidFill>
                <a:latin typeface="Arial"/>
                <a:cs typeface="Arial"/>
              </a:rPr>
              <a:t>1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5024628" y="3144011"/>
            <a:ext cx="6055360" cy="643255"/>
            <a:chOff x="5024628" y="3144011"/>
            <a:chExt cx="6055360" cy="643255"/>
          </a:xfrm>
        </p:grpSpPr>
        <p:sp>
          <p:nvSpPr>
            <p:cNvPr id="33" name="object 33"/>
            <p:cNvSpPr/>
            <p:nvPr/>
          </p:nvSpPr>
          <p:spPr>
            <a:xfrm>
              <a:off x="6761988" y="3179063"/>
              <a:ext cx="4311650" cy="573405"/>
            </a:xfrm>
            <a:custGeom>
              <a:avLst/>
              <a:gdLst/>
              <a:ahLst/>
              <a:cxnLst/>
              <a:rect l="l" t="t" r="r" b="b"/>
              <a:pathLst>
                <a:path w="4311650" h="573404">
                  <a:moveTo>
                    <a:pt x="4311395" y="0"/>
                  </a:moveTo>
                  <a:lnTo>
                    <a:pt x="2487803" y="0"/>
                  </a:lnTo>
                  <a:lnTo>
                    <a:pt x="2375915" y="286512"/>
                  </a:lnTo>
                  <a:lnTo>
                    <a:pt x="2487803" y="573024"/>
                  </a:lnTo>
                  <a:lnTo>
                    <a:pt x="4311395" y="573024"/>
                  </a:lnTo>
                  <a:lnTo>
                    <a:pt x="4311395" y="0"/>
                  </a:lnTo>
                  <a:close/>
                </a:path>
                <a:path w="4311650" h="573404">
                  <a:moveTo>
                    <a:pt x="2375915" y="0"/>
                  </a:moveTo>
                  <a:lnTo>
                    <a:pt x="2273807" y="0"/>
                  </a:lnTo>
                  <a:lnTo>
                    <a:pt x="2171700" y="285750"/>
                  </a:lnTo>
                  <a:lnTo>
                    <a:pt x="2273807" y="571500"/>
                  </a:lnTo>
                  <a:lnTo>
                    <a:pt x="2375915" y="571500"/>
                  </a:lnTo>
                  <a:lnTo>
                    <a:pt x="2273807" y="285750"/>
                  </a:lnTo>
                  <a:lnTo>
                    <a:pt x="2375915" y="0"/>
                  </a:lnTo>
                  <a:close/>
                </a:path>
                <a:path w="4311650" h="573404">
                  <a:moveTo>
                    <a:pt x="2179319" y="0"/>
                  </a:moveTo>
                  <a:lnTo>
                    <a:pt x="2076450" y="0"/>
                  </a:lnTo>
                  <a:lnTo>
                    <a:pt x="1973579" y="285750"/>
                  </a:lnTo>
                  <a:lnTo>
                    <a:pt x="2076450" y="571500"/>
                  </a:lnTo>
                  <a:lnTo>
                    <a:pt x="2179319" y="571500"/>
                  </a:lnTo>
                  <a:lnTo>
                    <a:pt x="2076450" y="285750"/>
                  </a:lnTo>
                  <a:lnTo>
                    <a:pt x="2179319" y="0"/>
                  </a:lnTo>
                  <a:close/>
                </a:path>
                <a:path w="4311650" h="573404">
                  <a:moveTo>
                    <a:pt x="1981200" y="0"/>
                  </a:moveTo>
                  <a:lnTo>
                    <a:pt x="1879091" y="0"/>
                  </a:lnTo>
                  <a:lnTo>
                    <a:pt x="1776983" y="285750"/>
                  </a:lnTo>
                  <a:lnTo>
                    <a:pt x="1879091" y="571500"/>
                  </a:lnTo>
                  <a:lnTo>
                    <a:pt x="1981200" y="571500"/>
                  </a:lnTo>
                  <a:lnTo>
                    <a:pt x="1879091" y="285750"/>
                  </a:lnTo>
                  <a:lnTo>
                    <a:pt x="1981200" y="0"/>
                  </a:lnTo>
                  <a:close/>
                </a:path>
                <a:path w="4311650" h="573404">
                  <a:moveTo>
                    <a:pt x="1784603" y="0"/>
                  </a:moveTo>
                  <a:lnTo>
                    <a:pt x="1681733" y="0"/>
                  </a:lnTo>
                  <a:lnTo>
                    <a:pt x="1578863" y="285750"/>
                  </a:lnTo>
                  <a:lnTo>
                    <a:pt x="1681733" y="571500"/>
                  </a:lnTo>
                  <a:lnTo>
                    <a:pt x="1784603" y="571500"/>
                  </a:lnTo>
                  <a:lnTo>
                    <a:pt x="1681733" y="285750"/>
                  </a:lnTo>
                  <a:lnTo>
                    <a:pt x="1784603" y="0"/>
                  </a:lnTo>
                  <a:close/>
                </a:path>
                <a:path w="4311650" h="573404">
                  <a:moveTo>
                    <a:pt x="1586483" y="0"/>
                  </a:moveTo>
                  <a:lnTo>
                    <a:pt x="1484376" y="0"/>
                  </a:lnTo>
                  <a:lnTo>
                    <a:pt x="1382267" y="285750"/>
                  </a:lnTo>
                  <a:lnTo>
                    <a:pt x="1484376" y="571500"/>
                  </a:lnTo>
                  <a:lnTo>
                    <a:pt x="1586483" y="571500"/>
                  </a:lnTo>
                  <a:lnTo>
                    <a:pt x="1484376" y="285750"/>
                  </a:lnTo>
                  <a:lnTo>
                    <a:pt x="1586483" y="0"/>
                  </a:lnTo>
                  <a:close/>
                </a:path>
                <a:path w="4311650" h="573404">
                  <a:moveTo>
                    <a:pt x="1389887" y="0"/>
                  </a:moveTo>
                  <a:lnTo>
                    <a:pt x="1287017" y="0"/>
                  </a:lnTo>
                  <a:lnTo>
                    <a:pt x="1184147" y="285750"/>
                  </a:lnTo>
                  <a:lnTo>
                    <a:pt x="1287017" y="571500"/>
                  </a:lnTo>
                  <a:lnTo>
                    <a:pt x="1389887" y="571500"/>
                  </a:lnTo>
                  <a:lnTo>
                    <a:pt x="1287017" y="285750"/>
                  </a:lnTo>
                  <a:lnTo>
                    <a:pt x="1389887" y="0"/>
                  </a:lnTo>
                  <a:close/>
                </a:path>
                <a:path w="4311650" h="573404">
                  <a:moveTo>
                    <a:pt x="1191767" y="0"/>
                  </a:moveTo>
                  <a:lnTo>
                    <a:pt x="1089659" y="0"/>
                  </a:lnTo>
                  <a:lnTo>
                    <a:pt x="987551" y="285750"/>
                  </a:lnTo>
                  <a:lnTo>
                    <a:pt x="1089659" y="571500"/>
                  </a:lnTo>
                  <a:lnTo>
                    <a:pt x="1191767" y="571500"/>
                  </a:lnTo>
                  <a:lnTo>
                    <a:pt x="1089659" y="285750"/>
                  </a:lnTo>
                  <a:lnTo>
                    <a:pt x="1191767" y="0"/>
                  </a:lnTo>
                  <a:close/>
                </a:path>
                <a:path w="4311650" h="573404">
                  <a:moveTo>
                    <a:pt x="993647" y="0"/>
                  </a:moveTo>
                  <a:lnTo>
                    <a:pt x="891539" y="0"/>
                  </a:lnTo>
                  <a:lnTo>
                    <a:pt x="789431" y="285750"/>
                  </a:lnTo>
                  <a:lnTo>
                    <a:pt x="891539" y="571500"/>
                  </a:lnTo>
                  <a:lnTo>
                    <a:pt x="993647" y="571500"/>
                  </a:lnTo>
                  <a:lnTo>
                    <a:pt x="891539" y="285750"/>
                  </a:lnTo>
                  <a:lnTo>
                    <a:pt x="993647" y="0"/>
                  </a:lnTo>
                  <a:close/>
                </a:path>
                <a:path w="4311650" h="573404">
                  <a:moveTo>
                    <a:pt x="797051" y="0"/>
                  </a:moveTo>
                  <a:lnTo>
                    <a:pt x="694181" y="0"/>
                  </a:lnTo>
                  <a:lnTo>
                    <a:pt x="591311" y="285750"/>
                  </a:lnTo>
                  <a:lnTo>
                    <a:pt x="694181" y="571500"/>
                  </a:lnTo>
                  <a:lnTo>
                    <a:pt x="797051" y="571500"/>
                  </a:lnTo>
                  <a:lnTo>
                    <a:pt x="694181" y="285750"/>
                  </a:lnTo>
                  <a:lnTo>
                    <a:pt x="797051" y="0"/>
                  </a:lnTo>
                  <a:close/>
                </a:path>
                <a:path w="4311650" h="573404">
                  <a:moveTo>
                    <a:pt x="598931" y="0"/>
                  </a:moveTo>
                  <a:lnTo>
                    <a:pt x="496823" y="0"/>
                  </a:lnTo>
                  <a:lnTo>
                    <a:pt x="394715" y="285750"/>
                  </a:lnTo>
                  <a:lnTo>
                    <a:pt x="496823" y="571500"/>
                  </a:lnTo>
                  <a:lnTo>
                    <a:pt x="598931" y="571500"/>
                  </a:lnTo>
                  <a:lnTo>
                    <a:pt x="496823" y="285750"/>
                  </a:lnTo>
                  <a:lnTo>
                    <a:pt x="598931" y="0"/>
                  </a:lnTo>
                  <a:close/>
                </a:path>
                <a:path w="4311650" h="573404">
                  <a:moveTo>
                    <a:pt x="402335" y="0"/>
                  </a:moveTo>
                  <a:lnTo>
                    <a:pt x="299465" y="0"/>
                  </a:lnTo>
                  <a:lnTo>
                    <a:pt x="196595" y="285750"/>
                  </a:lnTo>
                  <a:lnTo>
                    <a:pt x="299465" y="571500"/>
                  </a:lnTo>
                  <a:lnTo>
                    <a:pt x="402335" y="571500"/>
                  </a:lnTo>
                  <a:lnTo>
                    <a:pt x="299465" y="285750"/>
                  </a:lnTo>
                  <a:lnTo>
                    <a:pt x="402335" y="0"/>
                  </a:lnTo>
                  <a:close/>
                </a:path>
                <a:path w="4311650" h="573404">
                  <a:moveTo>
                    <a:pt x="204215" y="0"/>
                  </a:moveTo>
                  <a:lnTo>
                    <a:pt x="102107" y="0"/>
                  </a:lnTo>
                  <a:lnTo>
                    <a:pt x="0" y="285750"/>
                  </a:lnTo>
                  <a:lnTo>
                    <a:pt x="102107" y="571500"/>
                  </a:lnTo>
                  <a:lnTo>
                    <a:pt x="204215" y="571500"/>
                  </a:lnTo>
                  <a:lnTo>
                    <a:pt x="102107" y="285750"/>
                  </a:lnTo>
                  <a:lnTo>
                    <a:pt x="204215" y="0"/>
                  </a:lnTo>
                  <a:close/>
                </a:path>
              </a:pathLst>
            </a:custGeom>
            <a:ln w="12192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030724" y="3179063"/>
              <a:ext cx="1385570" cy="573405"/>
            </a:xfrm>
            <a:custGeom>
              <a:avLst/>
              <a:gdLst/>
              <a:ahLst/>
              <a:cxnLst/>
              <a:rect l="l" t="t" r="r" b="b"/>
              <a:pathLst>
                <a:path w="1385570" h="573404">
                  <a:moveTo>
                    <a:pt x="1385315" y="0"/>
                  </a:moveTo>
                  <a:lnTo>
                    <a:pt x="111887" y="0"/>
                  </a:lnTo>
                  <a:lnTo>
                    <a:pt x="0" y="286512"/>
                  </a:lnTo>
                  <a:lnTo>
                    <a:pt x="111887" y="573024"/>
                  </a:lnTo>
                  <a:lnTo>
                    <a:pt x="1385315" y="573024"/>
                  </a:lnTo>
                  <a:lnTo>
                    <a:pt x="1385315" y="0"/>
                  </a:lnTo>
                  <a:close/>
                </a:path>
              </a:pathLst>
            </a:custGeom>
            <a:ln w="12191">
              <a:solidFill>
                <a:srgbClr val="E00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083808" y="3179063"/>
              <a:ext cx="546100" cy="573405"/>
            </a:xfrm>
            <a:custGeom>
              <a:avLst/>
              <a:gdLst/>
              <a:ahLst/>
              <a:cxnLst/>
              <a:rect l="l" t="t" r="r" b="b"/>
              <a:pathLst>
                <a:path w="546100" h="573404">
                  <a:moveTo>
                    <a:pt x="545591" y="0"/>
                  </a:moveTo>
                  <a:lnTo>
                    <a:pt x="106552" y="0"/>
                  </a:lnTo>
                  <a:lnTo>
                    <a:pt x="0" y="286512"/>
                  </a:lnTo>
                  <a:lnTo>
                    <a:pt x="106552" y="573024"/>
                  </a:lnTo>
                  <a:lnTo>
                    <a:pt x="545591" y="573024"/>
                  </a:lnTo>
                  <a:lnTo>
                    <a:pt x="5455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083808" y="3179063"/>
              <a:ext cx="546100" cy="573405"/>
            </a:xfrm>
            <a:custGeom>
              <a:avLst/>
              <a:gdLst/>
              <a:ahLst/>
              <a:cxnLst/>
              <a:rect l="l" t="t" r="r" b="b"/>
              <a:pathLst>
                <a:path w="546100" h="573404">
                  <a:moveTo>
                    <a:pt x="545591" y="0"/>
                  </a:moveTo>
                  <a:lnTo>
                    <a:pt x="106552" y="0"/>
                  </a:lnTo>
                  <a:lnTo>
                    <a:pt x="0" y="286512"/>
                  </a:lnTo>
                  <a:lnTo>
                    <a:pt x="106552" y="573024"/>
                  </a:lnTo>
                  <a:lnTo>
                    <a:pt x="545591" y="573024"/>
                  </a:lnTo>
                  <a:lnTo>
                    <a:pt x="545591" y="0"/>
                  </a:lnTo>
                  <a:close/>
                </a:path>
              </a:pathLst>
            </a:custGeom>
            <a:ln w="12192">
              <a:solidFill>
                <a:srgbClr val="E00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205728" y="3150107"/>
              <a:ext cx="528955" cy="631190"/>
            </a:xfrm>
            <a:custGeom>
              <a:avLst/>
              <a:gdLst/>
              <a:ahLst/>
              <a:cxnLst/>
              <a:rect l="l" t="t" r="r" b="b"/>
              <a:pathLst>
                <a:path w="528954" h="631189">
                  <a:moveTo>
                    <a:pt x="528827" y="0"/>
                  </a:moveTo>
                  <a:lnTo>
                    <a:pt x="0" y="0"/>
                  </a:lnTo>
                  <a:lnTo>
                    <a:pt x="0" y="630935"/>
                  </a:lnTo>
                  <a:lnTo>
                    <a:pt x="528827" y="630935"/>
                  </a:lnTo>
                  <a:lnTo>
                    <a:pt x="5288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205728" y="3150107"/>
              <a:ext cx="528955" cy="631190"/>
            </a:xfrm>
            <a:custGeom>
              <a:avLst/>
              <a:gdLst/>
              <a:ahLst/>
              <a:cxnLst/>
              <a:rect l="l" t="t" r="r" b="b"/>
              <a:pathLst>
                <a:path w="528954" h="631189">
                  <a:moveTo>
                    <a:pt x="0" y="630935"/>
                  </a:moveTo>
                  <a:lnTo>
                    <a:pt x="528827" y="630935"/>
                  </a:lnTo>
                  <a:lnTo>
                    <a:pt x="528827" y="0"/>
                  </a:lnTo>
                  <a:lnTo>
                    <a:pt x="0" y="0"/>
                  </a:lnTo>
                  <a:lnTo>
                    <a:pt x="0" y="630935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169152" y="3179063"/>
              <a:ext cx="600710" cy="571500"/>
            </a:xfrm>
            <a:custGeom>
              <a:avLst/>
              <a:gdLst/>
              <a:ahLst/>
              <a:cxnLst/>
              <a:rect l="l" t="t" r="r" b="b"/>
              <a:pathLst>
                <a:path w="600709" h="571500">
                  <a:moveTo>
                    <a:pt x="600455" y="0"/>
                  </a:moveTo>
                  <a:lnTo>
                    <a:pt x="497586" y="0"/>
                  </a:lnTo>
                  <a:lnTo>
                    <a:pt x="394716" y="285750"/>
                  </a:lnTo>
                  <a:lnTo>
                    <a:pt x="497586" y="571500"/>
                  </a:lnTo>
                  <a:lnTo>
                    <a:pt x="600455" y="571500"/>
                  </a:lnTo>
                  <a:lnTo>
                    <a:pt x="497586" y="285750"/>
                  </a:lnTo>
                  <a:lnTo>
                    <a:pt x="600455" y="0"/>
                  </a:lnTo>
                  <a:close/>
                </a:path>
                <a:path w="600709" h="571500">
                  <a:moveTo>
                    <a:pt x="402336" y="0"/>
                  </a:moveTo>
                  <a:lnTo>
                    <a:pt x="300227" y="0"/>
                  </a:lnTo>
                  <a:lnTo>
                    <a:pt x="198120" y="285750"/>
                  </a:lnTo>
                  <a:lnTo>
                    <a:pt x="300227" y="571500"/>
                  </a:lnTo>
                  <a:lnTo>
                    <a:pt x="402336" y="571500"/>
                  </a:lnTo>
                  <a:lnTo>
                    <a:pt x="300227" y="285750"/>
                  </a:lnTo>
                  <a:lnTo>
                    <a:pt x="402336" y="0"/>
                  </a:lnTo>
                  <a:close/>
                </a:path>
                <a:path w="600709" h="571500">
                  <a:moveTo>
                    <a:pt x="205739" y="0"/>
                  </a:moveTo>
                  <a:lnTo>
                    <a:pt x="102870" y="0"/>
                  </a:lnTo>
                  <a:lnTo>
                    <a:pt x="0" y="285750"/>
                  </a:lnTo>
                  <a:lnTo>
                    <a:pt x="102870" y="571500"/>
                  </a:lnTo>
                  <a:lnTo>
                    <a:pt x="205739" y="571500"/>
                  </a:lnTo>
                  <a:lnTo>
                    <a:pt x="102870" y="285750"/>
                  </a:lnTo>
                  <a:lnTo>
                    <a:pt x="205739" y="0"/>
                  </a:lnTo>
                  <a:close/>
                </a:path>
              </a:pathLst>
            </a:custGeom>
            <a:ln w="12192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8649081" y="4499864"/>
            <a:ext cx="7772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solidFill>
                  <a:srgbClr val="7E7E7E"/>
                </a:solidFill>
                <a:latin typeface="Arial"/>
                <a:cs typeface="Arial"/>
              </a:rPr>
              <a:t>Ф</a:t>
            </a:r>
            <a:r>
              <a:rPr sz="1200" b="1" dirty="0">
                <a:solidFill>
                  <a:srgbClr val="7E7E7E"/>
                </a:solidFill>
                <a:latin typeface="Arial"/>
                <a:cs typeface="Arial"/>
              </a:rPr>
              <a:t>Е</a:t>
            </a:r>
            <a:r>
              <a:rPr sz="1200" b="1" spc="-5" dirty="0">
                <a:solidFill>
                  <a:srgbClr val="7E7E7E"/>
                </a:solidFill>
                <a:latin typeface="Arial"/>
                <a:cs typeface="Arial"/>
              </a:rPr>
              <a:t>В</a:t>
            </a:r>
            <a:r>
              <a:rPr sz="1200" b="1" spc="-110" dirty="0">
                <a:solidFill>
                  <a:srgbClr val="7E7E7E"/>
                </a:solidFill>
                <a:latin typeface="Arial"/>
                <a:cs typeface="Arial"/>
              </a:rPr>
              <a:t>Р</a:t>
            </a:r>
            <a:r>
              <a:rPr sz="1200" b="1" spc="-30" dirty="0">
                <a:solidFill>
                  <a:srgbClr val="7E7E7E"/>
                </a:solidFill>
                <a:latin typeface="Arial"/>
                <a:cs typeface="Arial"/>
              </a:rPr>
              <a:t>А</a:t>
            </a:r>
            <a:r>
              <a:rPr sz="1200" b="1" dirty="0">
                <a:solidFill>
                  <a:srgbClr val="7E7E7E"/>
                </a:solidFill>
                <a:latin typeface="Arial"/>
                <a:cs typeface="Arial"/>
              </a:rPr>
              <a:t>ЛЬ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768967" y="4499864"/>
            <a:ext cx="4508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7E7E7E"/>
                </a:solidFill>
                <a:latin typeface="Arial"/>
                <a:cs typeface="Arial"/>
              </a:rPr>
              <a:t>М</a:t>
            </a:r>
            <a:r>
              <a:rPr sz="1200" b="1" spc="-40" dirty="0">
                <a:solidFill>
                  <a:srgbClr val="7E7E7E"/>
                </a:solidFill>
                <a:latin typeface="Arial"/>
                <a:cs typeface="Arial"/>
              </a:rPr>
              <a:t>А</a:t>
            </a:r>
            <a:r>
              <a:rPr sz="1200" b="1" spc="-10" dirty="0">
                <a:solidFill>
                  <a:srgbClr val="7E7E7E"/>
                </a:solidFill>
                <a:latin typeface="Arial"/>
                <a:cs typeface="Arial"/>
              </a:rPr>
              <a:t>Р</a:t>
            </a:r>
            <a:r>
              <a:rPr sz="1200" b="1" dirty="0">
                <a:solidFill>
                  <a:srgbClr val="7E7E7E"/>
                </a:solidFill>
                <a:latin typeface="Arial"/>
                <a:cs typeface="Arial"/>
              </a:rPr>
              <a:t>Т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0620247" y="4499864"/>
            <a:ext cx="6597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5" dirty="0">
                <a:solidFill>
                  <a:srgbClr val="7E7E7E"/>
                </a:solidFill>
                <a:latin typeface="Arial"/>
                <a:cs typeface="Arial"/>
              </a:rPr>
              <a:t>А</a:t>
            </a:r>
            <a:r>
              <a:rPr sz="1200" b="1" dirty="0">
                <a:solidFill>
                  <a:srgbClr val="7E7E7E"/>
                </a:solidFill>
                <a:latin typeface="Arial"/>
                <a:cs typeface="Arial"/>
              </a:rPr>
              <a:t>ПРЕЛЬ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8631173" y="4734305"/>
            <a:ext cx="2670175" cy="192405"/>
          </a:xfrm>
          <a:custGeom>
            <a:avLst/>
            <a:gdLst/>
            <a:ahLst/>
            <a:cxnLst/>
            <a:rect l="l" t="t" r="r" b="b"/>
            <a:pathLst>
              <a:path w="2670175" h="192404">
                <a:moveTo>
                  <a:pt x="0" y="0"/>
                </a:moveTo>
                <a:lnTo>
                  <a:pt x="11233" y="37397"/>
                </a:lnTo>
                <a:lnTo>
                  <a:pt x="41862" y="67913"/>
                </a:lnTo>
                <a:lnTo>
                  <a:pt x="87278" y="88475"/>
                </a:lnTo>
                <a:lnTo>
                  <a:pt x="142875" y="96012"/>
                </a:lnTo>
                <a:lnTo>
                  <a:pt x="1192149" y="96012"/>
                </a:lnTo>
                <a:lnTo>
                  <a:pt x="1247745" y="103548"/>
                </a:lnTo>
                <a:lnTo>
                  <a:pt x="1293161" y="124110"/>
                </a:lnTo>
                <a:lnTo>
                  <a:pt x="1323790" y="154626"/>
                </a:lnTo>
                <a:lnTo>
                  <a:pt x="1335024" y="192024"/>
                </a:lnTo>
                <a:lnTo>
                  <a:pt x="1346257" y="154626"/>
                </a:lnTo>
                <a:lnTo>
                  <a:pt x="1376886" y="124110"/>
                </a:lnTo>
                <a:lnTo>
                  <a:pt x="1422302" y="103548"/>
                </a:lnTo>
                <a:lnTo>
                  <a:pt x="1477899" y="96012"/>
                </a:lnTo>
                <a:lnTo>
                  <a:pt x="2527173" y="96012"/>
                </a:lnTo>
                <a:lnTo>
                  <a:pt x="2582769" y="88475"/>
                </a:lnTo>
                <a:lnTo>
                  <a:pt x="2628185" y="67913"/>
                </a:lnTo>
                <a:lnTo>
                  <a:pt x="2658814" y="37397"/>
                </a:lnTo>
                <a:lnTo>
                  <a:pt x="2670048" y="0"/>
                </a:lnTo>
              </a:path>
            </a:pathLst>
          </a:custGeom>
          <a:ln w="19812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4" name="object 44"/>
          <p:cNvGrpSpPr/>
          <p:nvPr/>
        </p:nvGrpSpPr>
        <p:grpSpPr>
          <a:xfrm>
            <a:off x="6489191" y="5062728"/>
            <a:ext cx="3484245" cy="273050"/>
            <a:chOff x="6489191" y="5062728"/>
            <a:chExt cx="3484245" cy="273050"/>
          </a:xfrm>
        </p:grpSpPr>
        <p:sp>
          <p:nvSpPr>
            <p:cNvPr id="45" name="object 45"/>
            <p:cNvSpPr/>
            <p:nvPr/>
          </p:nvSpPr>
          <p:spPr>
            <a:xfrm>
              <a:off x="6527291" y="5131308"/>
              <a:ext cx="3439795" cy="201295"/>
            </a:xfrm>
            <a:custGeom>
              <a:avLst/>
              <a:gdLst/>
              <a:ahLst/>
              <a:cxnLst/>
              <a:rect l="l" t="t" r="r" b="b"/>
              <a:pathLst>
                <a:path w="3439795" h="201295">
                  <a:moveTo>
                    <a:pt x="3439667" y="0"/>
                  </a:moveTo>
                  <a:lnTo>
                    <a:pt x="3439667" y="200787"/>
                  </a:lnTo>
                </a:path>
                <a:path w="3439795" h="201295">
                  <a:moveTo>
                    <a:pt x="0" y="198120"/>
                  </a:moveTo>
                  <a:lnTo>
                    <a:pt x="3437001" y="198120"/>
                  </a:lnTo>
                </a:path>
              </a:pathLst>
            </a:custGeom>
            <a:ln w="12192">
              <a:solidFill>
                <a:srgbClr val="E00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489191" y="5062728"/>
              <a:ext cx="76200" cy="268605"/>
            </a:xfrm>
            <a:custGeom>
              <a:avLst/>
              <a:gdLst/>
              <a:ahLst/>
              <a:cxnLst/>
              <a:rect l="l" t="t" r="r" b="b"/>
              <a:pathLst>
                <a:path w="76200" h="268604">
                  <a:moveTo>
                    <a:pt x="44450" y="63500"/>
                  </a:moveTo>
                  <a:lnTo>
                    <a:pt x="31750" y="63500"/>
                  </a:lnTo>
                  <a:lnTo>
                    <a:pt x="31750" y="268605"/>
                  </a:lnTo>
                  <a:lnTo>
                    <a:pt x="44450" y="268605"/>
                  </a:lnTo>
                  <a:lnTo>
                    <a:pt x="44450" y="63500"/>
                  </a:lnTo>
                  <a:close/>
                </a:path>
                <a:path w="76200" h="268604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268604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E000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10044430" y="4864989"/>
            <a:ext cx="5314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 smtClean="0">
                <a:solidFill>
                  <a:srgbClr val="7E7E7E"/>
                </a:solidFill>
                <a:latin typeface="Arial"/>
                <a:cs typeface="Arial"/>
              </a:rPr>
              <a:t>202</a:t>
            </a:r>
            <a:r>
              <a:rPr lang="ru-RU" sz="1800" b="1" spc="-10" dirty="0" smtClean="0">
                <a:solidFill>
                  <a:srgbClr val="7E7E7E"/>
                </a:solidFill>
                <a:latin typeface="Arial"/>
                <a:cs typeface="Arial"/>
              </a:rPr>
              <a:t>1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619493" y="4864989"/>
            <a:ext cx="5314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 smtClean="0">
                <a:solidFill>
                  <a:srgbClr val="E0002B"/>
                </a:solidFill>
                <a:latin typeface="Arial"/>
                <a:cs typeface="Arial"/>
              </a:rPr>
              <a:t>20</a:t>
            </a:r>
            <a:r>
              <a:rPr lang="ru-RU" sz="1800" b="1" spc="-10" dirty="0" smtClean="0">
                <a:solidFill>
                  <a:srgbClr val="E0002B"/>
                </a:solidFill>
                <a:latin typeface="Arial"/>
                <a:cs typeface="Arial"/>
              </a:rPr>
              <a:t>20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182870" y="4499864"/>
            <a:ext cx="7772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solidFill>
                  <a:srgbClr val="E0002B"/>
                </a:solidFill>
                <a:latin typeface="Arial"/>
                <a:cs typeface="Arial"/>
              </a:rPr>
              <a:t>Ф</a:t>
            </a:r>
            <a:r>
              <a:rPr sz="1200" b="1" dirty="0">
                <a:solidFill>
                  <a:srgbClr val="E0002B"/>
                </a:solidFill>
                <a:latin typeface="Arial"/>
                <a:cs typeface="Arial"/>
              </a:rPr>
              <a:t>Е</a:t>
            </a:r>
            <a:r>
              <a:rPr sz="1200" b="1" spc="-5" dirty="0">
                <a:solidFill>
                  <a:srgbClr val="E0002B"/>
                </a:solidFill>
                <a:latin typeface="Arial"/>
                <a:cs typeface="Arial"/>
              </a:rPr>
              <a:t>В</a:t>
            </a:r>
            <a:r>
              <a:rPr sz="1200" b="1" spc="-110" dirty="0">
                <a:solidFill>
                  <a:srgbClr val="E0002B"/>
                </a:solidFill>
                <a:latin typeface="Arial"/>
                <a:cs typeface="Arial"/>
              </a:rPr>
              <a:t>Р</a:t>
            </a:r>
            <a:r>
              <a:rPr sz="1200" b="1" spc="-30" dirty="0">
                <a:solidFill>
                  <a:srgbClr val="E0002B"/>
                </a:solidFill>
                <a:latin typeface="Arial"/>
                <a:cs typeface="Arial"/>
              </a:rPr>
              <a:t>А</a:t>
            </a:r>
            <a:r>
              <a:rPr sz="1200" b="1" dirty="0">
                <a:solidFill>
                  <a:srgbClr val="E0002B"/>
                </a:solidFill>
                <a:latin typeface="Arial"/>
                <a:cs typeface="Arial"/>
              </a:rPr>
              <a:t>ЛЬ</a:t>
            </a:r>
            <a:endParaRPr sz="12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302502" y="4499864"/>
            <a:ext cx="4508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E0002B"/>
                </a:solidFill>
                <a:latin typeface="Arial"/>
                <a:cs typeface="Arial"/>
              </a:rPr>
              <a:t>М</a:t>
            </a:r>
            <a:r>
              <a:rPr sz="1200" b="1" spc="-40" dirty="0">
                <a:solidFill>
                  <a:srgbClr val="E0002B"/>
                </a:solidFill>
                <a:latin typeface="Arial"/>
                <a:cs typeface="Arial"/>
              </a:rPr>
              <a:t>А</a:t>
            </a:r>
            <a:r>
              <a:rPr sz="1200" b="1" spc="-10" dirty="0">
                <a:solidFill>
                  <a:srgbClr val="E0002B"/>
                </a:solidFill>
                <a:latin typeface="Arial"/>
                <a:cs typeface="Arial"/>
              </a:rPr>
              <a:t>Р</a:t>
            </a:r>
            <a:r>
              <a:rPr sz="1200" b="1" dirty="0">
                <a:solidFill>
                  <a:srgbClr val="E0002B"/>
                </a:solidFill>
                <a:latin typeface="Arial"/>
                <a:cs typeface="Arial"/>
              </a:rPr>
              <a:t>Т</a:t>
            </a:r>
            <a:endParaRPr sz="12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154036" y="4499864"/>
            <a:ext cx="6597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5" dirty="0">
                <a:solidFill>
                  <a:srgbClr val="E0002B"/>
                </a:solidFill>
                <a:latin typeface="Arial"/>
                <a:cs typeface="Arial"/>
              </a:rPr>
              <a:t>А</a:t>
            </a:r>
            <a:r>
              <a:rPr sz="1200" b="1" dirty="0">
                <a:solidFill>
                  <a:srgbClr val="E0002B"/>
                </a:solidFill>
                <a:latin typeface="Arial"/>
                <a:cs typeface="Arial"/>
              </a:rPr>
              <a:t>ПРЕЛЬ</a:t>
            </a:r>
            <a:endParaRPr sz="12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5191505" y="4734305"/>
            <a:ext cx="2672080" cy="192405"/>
          </a:xfrm>
          <a:custGeom>
            <a:avLst/>
            <a:gdLst/>
            <a:ahLst/>
            <a:cxnLst/>
            <a:rect l="l" t="t" r="r" b="b"/>
            <a:pathLst>
              <a:path w="2672079" h="192404">
                <a:moveTo>
                  <a:pt x="0" y="0"/>
                </a:moveTo>
                <a:lnTo>
                  <a:pt x="11233" y="37397"/>
                </a:lnTo>
                <a:lnTo>
                  <a:pt x="41862" y="67913"/>
                </a:lnTo>
                <a:lnTo>
                  <a:pt x="87278" y="88475"/>
                </a:lnTo>
                <a:lnTo>
                  <a:pt x="142875" y="96012"/>
                </a:lnTo>
                <a:lnTo>
                  <a:pt x="1192911" y="96012"/>
                </a:lnTo>
                <a:lnTo>
                  <a:pt x="1248507" y="103548"/>
                </a:lnTo>
                <a:lnTo>
                  <a:pt x="1293923" y="124110"/>
                </a:lnTo>
                <a:lnTo>
                  <a:pt x="1324552" y="154626"/>
                </a:lnTo>
                <a:lnTo>
                  <a:pt x="1335786" y="192024"/>
                </a:lnTo>
                <a:lnTo>
                  <a:pt x="1347019" y="154626"/>
                </a:lnTo>
                <a:lnTo>
                  <a:pt x="1377648" y="124110"/>
                </a:lnTo>
                <a:lnTo>
                  <a:pt x="1423064" y="103548"/>
                </a:lnTo>
                <a:lnTo>
                  <a:pt x="1478661" y="96012"/>
                </a:lnTo>
                <a:lnTo>
                  <a:pt x="2528697" y="96012"/>
                </a:lnTo>
                <a:lnTo>
                  <a:pt x="2584293" y="88475"/>
                </a:lnTo>
                <a:lnTo>
                  <a:pt x="2629709" y="67913"/>
                </a:lnTo>
                <a:lnTo>
                  <a:pt x="2660338" y="37397"/>
                </a:lnTo>
                <a:lnTo>
                  <a:pt x="2671572" y="0"/>
                </a:lnTo>
              </a:path>
            </a:pathLst>
          </a:custGeom>
          <a:ln w="19812">
            <a:solidFill>
              <a:srgbClr val="E000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1025448" y="5709005"/>
            <a:ext cx="50247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Расчет 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базисных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индексов 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цен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(тарифов) 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за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квартал, 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полугодие,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 период с </a:t>
            </a:r>
            <a:r>
              <a:rPr sz="1200" spc="-5" dirty="0" err="1">
                <a:solidFill>
                  <a:srgbClr val="585858"/>
                </a:solidFill>
                <a:latin typeface="Arial"/>
                <a:cs typeface="Arial"/>
              </a:rPr>
              <a:t>начала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5" dirty="0" err="1" smtClean="0">
                <a:solidFill>
                  <a:srgbClr val="585858"/>
                </a:solidFill>
                <a:latin typeface="Arial"/>
                <a:cs typeface="Arial"/>
              </a:rPr>
              <a:t>года</a:t>
            </a:r>
            <a:r>
              <a:rPr sz="1200" spc="-5" dirty="0" smtClean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5" dirty="0" err="1" smtClean="0">
                <a:solidFill>
                  <a:srgbClr val="585858"/>
                </a:solidFill>
                <a:latin typeface="Arial"/>
                <a:cs typeface="Arial"/>
              </a:rPr>
              <a:t>производится</a:t>
            </a:r>
            <a:r>
              <a:rPr sz="1200" spc="-5" dirty="0" smtClean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«цепным» методом, </a:t>
            </a:r>
            <a:r>
              <a:rPr sz="1200" spc="-3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т.е.</a:t>
            </a:r>
            <a:r>
              <a:rPr sz="12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путем</a:t>
            </a:r>
            <a:r>
              <a:rPr sz="1200" spc="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585858"/>
                </a:solidFill>
                <a:latin typeface="Arial"/>
                <a:cs typeface="Arial"/>
              </a:rPr>
              <a:t>перемножения</a:t>
            </a:r>
            <a:r>
              <a:rPr sz="1200" b="1" spc="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585858"/>
                </a:solidFill>
                <a:latin typeface="Arial"/>
                <a:cs typeface="Arial"/>
              </a:rPr>
              <a:t>месячных индексов</a:t>
            </a:r>
            <a:r>
              <a:rPr sz="1200" b="1" spc="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585858"/>
                </a:solidFill>
                <a:latin typeface="Arial"/>
                <a:cs typeface="Arial"/>
              </a:rPr>
              <a:t>цен</a:t>
            </a:r>
            <a:r>
              <a:rPr sz="1200" b="1" spc="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(тарифов)</a:t>
            </a:r>
            <a:endParaRPr sz="1200" dirty="0">
              <a:latin typeface="Arial"/>
              <a:cs typeface="Arial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190500" y="5593079"/>
            <a:ext cx="5953125" cy="917575"/>
            <a:chOff x="190500" y="5593079"/>
            <a:chExt cx="5953125" cy="917575"/>
          </a:xfrm>
        </p:grpSpPr>
        <p:pic>
          <p:nvPicPr>
            <p:cNvPr id="55" name="object 5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0500" y="5599175"/>
              <a:ext cx="914400" cy="911352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293370" y="5602985"/>
              <a:ext cx="5840095" cy="800100"/>
            </a:xfrm>
            <a:custGeom>
              <a:avLst/>
              <a:gdLst/>
              <a:ahLst/>
              <a:cxnLst/>
              <a:rect l="l" t="t" r="r" b="b"/>
              <a:pathLst>
                <a:path w="5840095" h="800100">
                  <a:moveTo>
                    <a:pt x="0" y="176834"/>
                  </a:moveTo>
                  <a:lnTo>
                    <a:pt x="6316" y="129825"/>
                  </a:lnTo>
                  <a:lnTo>
                    <a:pt x="24143" y="87582"/>
                  </a:lnTo>
                  <a:lnTo>
                    <a:pt x="51793" y="51793"/>
                  </a:lnTo>
                  <a:lnTo>
                    <a:pt x="87582" y="24143"/>
                  </a:lnTo>
                  <a:lnTo>
                    <a:pt x="129825" y="6316"/>
                  </a:lnTo>
                  <a:lnTo>
                    <a:pt x="176834" y="0"/>
                  </a:lnTo>
                  <a:lnTo>
                    <a:pt x="5663183" y="0"/>
                  </a:lnTo>
                  <a:lnTo>
                    <a:pt x="5710189" y="6316"/>
                  </a:lnTo>
                  <a:lnTo>
                    <a:pt x="5752422" y="24143"/>
                  </a:lnTo>
                  <a:lnTo>
                    <a:pt x="5788199" y="51793"/>
                  </a:lnTo>
                  <a:lnTo>
                    <a:pt x="5815838" y="87582"/>
                  </a:lnTo>
                  <a:lnTo>
                    <a:pt x="5833655" y="129825"/>
                  </a:lnTo>
                  <a:lnTo>
                    <a:pt x="5839968" y="176834"/>
                  </a:lnTo>
                  <a:lnTo>
                    <a:pt x="5839968" y="623252"/>
                  </a:lnTo>
                  <a:lnTo>
                    <a:pt x="5833655" y="670267"/>
                  </a:lnTo>
                  <a:lnTo>
                    <a:pt x="5815838" y="712513"/>
                  </a:lnTo>
                  <a:lnTo>
                    <a:pt x="5788199" y="748304"/>
                  </a:lnTo>
                  <a:lnTo>
                    <a:pt x="5752422" y="775956"/>
                  </a:lnTo>
                  <a:lnTo>
                    <a:pt x="5710189" y="793783"/>
                  </a:lnTo>
                  <a:lnTo>
                    <a:pt x="5663183" y="800099"/>
                  </a:lnTo>
                  <a:lnTo>
                    <a:pt x="176834" y="800099"/>
                  </a:lnTo>
                  <a:lnTo>
                    <a:pt x="129825" y="793783"/>
                  </a:lnTo>
                  <a:lnTo>
                    <a:pt x="87582" y="775956"/>
                  </a:lnTo>
                  <a:lnTo>
                    <a:pt x="51793" y="748304"/>
                  </a:lnTo>
                  <a:lnTo>
                    <a:pt x="24143" y="712513"/>
                  </a:lnTo>
                  <a:lnTo>
                    <a:pt x="6316" y="670267"/>
                  </a:lnTo>
                  <a:lnTo>
                    <a:pt x="0" y="623252"/>
                  </a:lnTo>
                  <a:lnTo>
                    <a:pt x="0" y="176834"/>
                  </a:lnTo>
                  <a:close/>
                </a:path>
              </a:pathLst>
            </a:custGeom>
            <a:ln w="19812">
              <a:solidFill>
                <a:srgbClr val="A6A6A6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19</a:t>
            </a:fld>
            <a:endParaRPr spc="-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8241" y="113487"/>
            <a:ext cx="108270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80" dirty="0" smtClean="0">
                <a:solidFill>
                  <a:srgbClr val="334285"/>
                </a:solidFill>
                <a:latin typeface="Arial"/>
                <a:cs typeface="Arial"/>
              </a:rPr>
              <a:t>ПЕРМЬСТАТ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3379" y="0"/>
            <a:ext cx="11480165" cy="89535"/>
          </a:xfrm>
          <a:custGeom>
            <a:avLst/>
            <a:gdLst/>
            <a:ahLst/>
            <a:cxnLst/>
            <a:rect l="l" t="t" r="r" b="b"/>
            <a:pathLst>
              <a:path w="11480165" h="89535">
                <a:moveTo>
                  <a:pt x="11479657" y="0"/>
                </a:moveTo>
                <a:lnTo>
                  <a:pt x="0" y="0"/>
                </a:lnTo>
                <a:lnTo>
                  <a:pt x="0" y="89335"/>
                </a:lnTo>
                <a:lnTo>
                  <a:pt x="11479657" y="89335"/>
                </a:lnTo>
                <a:lnTo>
                  <a:pt x="11479657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49198"/>
            <a:ext cx="219710" cy="738505"/>
          </a:xfrm>
          <a:custGeom>
            <a:avLst/>
            <a:gdLst/>
            <a:ahLst/>
            <a:cxnLst/>
            <a:rect l="l" t="t" r="r" b="b"/>
            <a:pathLst>
              <a:path w="219710" h="738505">
                <a:moveTo>
                  <a:pt x="219125" y="0"/>
                </a:moveTo>
                <a:lnTo>
                  <a:pt x="0" y="0"/>
                </a:lnTo>
                <a:lnTo>
                  <a:pt x="0" y="738403"/>
                </a:lnTo>
                <a:lnTo>
                  <a:pt x="219125" y="738403"/>
                </a:lnTo>
                <a:lnTo>
                  <a:pt x="219125" y="0"/>
                </a:lnTo>
                <a:close/>
              </a:path>
            </a:pathLst>
          </a:custGeom>
          <a:solidFill>
            <a:srgbClr val="E0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621536"/>
            <a:ext cx="219710" cy="4577080"/>
          </a:xfrm>
          <a:custGeom>
            <a:avLst/>
            <a:gdLst/>
            <a:ahLst/>
            <a:cxnLst/>
            <a:rect l="l" t="t" r="r" b="b"/>
            <a:pathLst>
              <a:path w="219710" h="4577080">
                <a:moveTo>
                  <a:pt x="219456" y="0"/>
                </a:moveTo>
                <a:lnTo>
                  <a:pt x="0" y="0"/>
                </a:lnTo>
                <a:lnTo>
                  <a:pt x="0" y="4576572"/>
                </a:lnTo>
                <a:lnTo>
                  <a:pt x="219456" y="4576572"/>
                </a:lnTo>
                <a:lnTo>
                  <a:pt x="219456" y="0"/>
                </a:lnTo>
                <a:close/>
              </a:path>
            </a:pathLst>
          </a:custGeom>
          <a:solidFill>
            <a:srgbClr val="FFC3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1698223" y="5699759"/>
            <a:ext cx="494030" cy="498475"/>
            <a:chOff x="11698223" y="5699759"/>
            <a:chExt cx="494030" cy="498475"/>
          </a:xfrm>
        </p:grpSpPr>
        <p:sp>
          <p:nvSpPr>
            <p:cNvPr id="7" name="object 7"/>
            <p:cNvSpPr/>
            <p:nvPr/>
          </p:nvSpPr>
          <p:spPr>
            <a:xfrm>
              <a:off x="11698223" y="5699759"/>
              <a:ext cx="494030" cy="498475"/>
            </a:xfrm>
            <a:custGeom>
              <a:avLst/>
              <a:gdLst/>
              <a:ahLst/>
              <a:cxnLst/>
              <a:rect l="l" t="t" r="r" b="b"/>
              <a:pathLst>
                <a:path w="494029" h="498475">
                  <a:moveTo>
                    <a:pt x="493649" y="0"/>
                  </a:moveTo>
                  <a:lnTo>
                    <a:pt x="0" y="0"/>
                  </a:lnTo>
                  <a:lnTo>
                    <a:pt x="0" y="497916"/>
                  </a:lnTo>
                  <a:lnTo>
                    <a:pt x="493649" y="497916"/>
                  </a:lnTo>
                  <a:lnTo>
                    <a:pt x="493649" y="0"/>
                  </a:lnTo>
                  <a:close/>
                </a:path>
              </a:pathLst>
            </a:custGeom>
            <a:solidFill>
              <a:srgbClr val="FFC3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78055" y="5818631"/>
              <a:ext cx="152400" cy="288036"/>
            </a:xfrm>
            <a:prstGeom prst="rect">
              <a:avLst/>
            </a:prstGeom>
          </p:spPr>
        </p:pic>
      </p:grpSp>
      <p:sp>
        <p:nvSpPr>
          <p:cNvPr id="9" name="object 9"/>
          <p:cNvSpPr/>
          <p:nvPr/>
        </p:nvSpPr>
        <p:spPr>
          <a:xfrm>
            <a:off x="1440941" y="235458"/>
            <a:ext cx="2951480" cy="0"/>
          </a:xfrm>
          <a:custGeom>
            <a:avLst/>
            <a:gdLst/>
            <a:ahLst/>
            <a:cxnLst/>
            <a:rect l="l" t="t" r="r" b="b"/>
            <a:pathLst>
              <a:path w="2951479">
                <a:moveTo>
                  <a:pt x="0" y="0"/>
                </a:moveTo>
                <a:lnTo>
                  <a:pt x="2951226" y="0"/>
                </a:lnTo>
              </a:path>
            </a:pathLst>
          </a:custGeom>
          <a:ln w="25907">
            <a:solidFill>
              <a:srgbClr val="334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29035" y="233934"/>
            <a:ext cx="7214234" cy="0"/>
          </a:xfrm>
          <a:custGeom>
            <a:avLst/>
            <a:gdLst/>
            <a:ahLst/>
            <a:cxnLst/>
            <a:rect l="l" t="t" r="r" b="b"/>
            <a:pathLst>
              <a:path w="7214234">
                <a:moveTo>
                  <a:pt x="0" y="0"/>
                </a:moveTo>
                <a:lnTo>
                  <a:pt x="7213968" y="0"/>
                </a:lnTo>
              </a:path>
            </a:pathLst>
          </a:custGeom>
          <a:ln w="25907">
            <a:solidFill>
              <a:srgbClr val="FFC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63796" y="182879"/>
            <a:ext cx="103505" cy="103505"/>
          </a:xfrm>
          <a:custGeom>
            <a:avLst/>
            <a:gdLst/>
            <a:ahLst/>
            <a:cxnLst/>
            <a:rect l="l" t="t" r="r" b="b"/>
            <a:pathLst>
              <a:path w="103504" h="103504">
                <a:moveTo>
                  <a:pt x="103250" y="0"/>
                </a:moveTo>
                <a:lnTo>
                  <a:pt x="0" y="0"/>
                </a:lnTo>
                <a:lnTo>
                  <a:pt x="0" y="103250"/>
                </a:lnTo>
                <a:lnTo>
                  <a:pt x="103250" y="103250"/>
                </a:lnTo>
                <a:lnTo>
                  <a:pt x="103250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71043" y="769747"/>
            <a:ext cx="23285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5" dirty="0"/>
              <a:t>ДОКУМЕНТЫ</a:t>
            </a:r>
            <a:endParaRPr sz="2800"/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2171" y="3746719"/>
            <a:ext cx="464933" cy="390212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1087315" y="4749897"/>
            <a:ext cx="420370" cy="1336040"/>
            <a:chOff x="1087315" y="4749897"/>
            <a:chExt cx="420370" cy="1336040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90377" y="5263075"/>
              <a:ext cx="408521" cy="41616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87315" y="4749897"/>
              <a:ext cx="420330" cy="42865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97280" y="5748527"/>
              <a:ext cx="396240" cy="336803"/>
            </a:xfrm>
            <a:prstGeom prst="rect">
              <a:avLst/>
            </a:prstGeom>
          </p:spPr>
        </p:pic>
      </p:grpSp>
      <p:pic>
        <p:nvPicPr>
          <p:cNvPr id="18" name="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40891" y="4338828"/>
            <a:ext cx="509016" cy="230124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424433" y="1688592"/>
            <a:ext cx="4206875" cy="1990725"/>
            <a:chOff x="424433" y="1688592"/>
            <a:chExt cx="4206875" cy="1990725"/>
          </a:xfrm>
        </p:grpSpPr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7592" y="2947416"/>
              <a:ext cx="527083" cy="65989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424433" y="3664458"/>
              <a:ext cx="4206875" cy="0"/>
            </a:xfrm>
            <a:custGeom>
              <a:avLst/>
              <a:gdLst/>
              <a:ahLst/>
              <a:cxnLst/>
              <a:rect l="l" t="t" r="r" b="b"/>
              <a:pathLst>
                <a:path w="4206875">
                  <a:moveTo>
                    <a:pt x="0" y="0"/>
                  </a:moveTo>
                  <a:lnTo>
                    <a:pt x="4206748" y="0"/>
                  </a:lnTo>
                </a:path>
              </a:pathLst>
            </a:custGeom>
            <a:ln w="28956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35863" y="1694688"/>
              <a:ext cx="2388235" cy="1203960"/>
            </a:xfrm>
            <a:custGeom>
              <a:avLst/>
              <a:gdLst/>
              <a:ahLst/>
              <a:cxnLst/>
              <a:rect l="l" t="t" r="r" b="b"/>
              <a:pathLst>
                <a:path w="2388235" h="1203960">
                  <a:moveTo>
                    <a:pt x="0" y="1203960"/>
                  </a:moveTo>
                  <a:lnTo>
                    <a:pt x="0" y="1150365"/>
                  </a:lnTo>
                  <a:lnTo>
                    <a:pt x="1009" y="1101743"/>
                  </a:lnTo>
                  <a:lnTo>
                    <a:pt x="4010" y="1053635"/>
                  </a:lnTo>
                  <a:lnTo>
                    <a:pt x="8963" y="1006081"/>
                  </a:lnTo>
                  <a:lnTo>
                    <a:pt x="15828" y="959120"/>
                  </a:lnTo>
                  <a:lnTo>
                    <a:pt x="24565" y="912794"/>
                  </a:lnTo>
                  <a:lnTo>
                    <a:pt x="35134" y="867140"/>
                  </a:lnTo>
                  <a:lnTo>
                    <a:pt x="47496" y="822201"/>
                  </a:lnTo>
                  <a:lnTo>
                    <a:pt x="61609" y="778015"/>
                  </a:lnTo>
                  <a:lnTo>
                    <a:pt x="77435" y="734623"/>
                  </a:lnTo>
                  <a:lnTo>
                    <a:pt x="94934" y="692064"/>
                  </a:lnTo>
                  <a:lnTo>
                    <a:pt x="114064" y="650378"/>
                  </a:lnTo>
                  <a:lnTo>
                    <a:pt x="134788" y="609606"/>
                  </a:lnTo>
                  <a:lnTo>
                    <a:pt x="157064" y="569787"/>
                  </a:lnTo>
                  <a:lnTo>
                    <a:pt x="180852" y="530962"/>
                  </a:lnTo>
                  <a:lnTo>
                    <a:pt x="206114" y="493170"/>
                  </a:lnTo>
                  <a:lnTo>
                    <a:pt x="232808" y="456451"/>
                  </a:lnTo>
                  <a:lnTo>
                    <a:pt x="260894" y="420845"/>
                  </a:lnTo>
                  <a:lnTo>
                    <a:pt x="290334" y="386392"/>
                  </a:lnTo>
                  <a:lnTo>
                    <a:pt x="321087" y="353132"/>
                  </a:lnTo>
                  <a:lnTo>
                    <a:pt x="353113" y="321105"/>
                  </a:lnTo>
                  <a:lnTo>
                    <a:pt x="386372" y="290352"/>
                  </a:lnTo>
                  <a:lnTo>
                    <a:pt x="420824" y="260911"/>
                  </a:lnTo>
                  <a:lnTo>
                    <a:pt x="456429" y="232823"/>
                  </a:lnTo>
                  <a:lnTo>
                    <a:pt x="493147" y="206127"/>
                  </a:lnTo>
                  <a:lnTo>
                    <a:pt x="530939" y="180865"/>
                  </a:lnTo>
                  <a:lnTo>
                    <a:pt x="569765" y="157075"/>
                  </a:lnTo>
                  <a:lnTo>
                    <a:pt x="609584" y="134798"/>
                  </a:lnTo>
                  <a:lnTo>
                    <a:pt x="650356" y="114073"/>
                  </a:lnTo>
                  <a:lnTo>
                    <a:pt x="692042" y="94941"/>
                  </a:lnTo>
                  <a:lnTo>
                    <a:pt x="734602" y="77442"/>
                  </a:lnTo>
                  <a:lnTo>
                    <a:pt x="777995" y="61614"/>
                  </a:lnTo>
                  <a:lnTo>
                    <a:pt x="822182" y="47500"/>
                  </a:lnTo>
                  <a:lnTo>
                    <a:pt x="867124" y="35137"/>
                  </a:lnTo>
                  <a:lnTo>
                    <a:pt x="912779" y="24567"/>
                  </a:lnTo>
                  <a:lnTo>
                    <a:pt x="959108" y="15829"/>
                  </a:lnTo>
                  <a:lnTo>
                    <a:pt x="1006071" y="8964"/>
                  </a:lnTo>
                  <a:lnTo>
                    <a:pt x="1053628" y="4010"/>
                  </a:lnTo>
                  <a:lnTo>
                    <a:pt x="1101740" y="1009"/>
                  </a:lnTo>
                  <a:lnTo>
                    <a:pt x="1150366" y="0"/>
                  </a:lnTo>
                  <a:lnTo>
                    <a:pt x="1615186" y="0"/>
                  </a:lnTo>
                  <a:lnTo>
                    <a:pt x="1738884" y="243839"/>
                  </a:lnTo>
                  <a:lnTo>
                    <a:pt x="1615186" y="487807"/>
                  </a:lnTo>
                  <a:lnTo>
                    <a:pt x="1150366" y="487807"/>
                  </a:lnTo>
                  <a:lnTo>
                    <a:pt x="1103047" y="489470"/>
                  </a:lnTo>
                  <a:lnTo>
                    <a:pt x="1056627" y="494387"/>
                  </a:lnTo>
                  <a:lnTo>
                    <a:pt x="1011216" y="502444"/>
                  </a:lnTo>
                  <a:lnTo>
                    <a:pt x="966926" y="513529"/>
                  </a:lnTo>
                  <a:lnTo>
                    <a:pt x="923871" y="527531"/>
                  </a:lnTo>
                  <a:lnTo>
                    <a:pt x="882161" y="544337"/>
                  </a:lnTo>
                  <a:lnTo>
                    <a:pt x="841910" y="563834"/>
                  </a:lnTo>
                  <a:lnTo>
                    <a:pt x="803229" y="585912"/>
                  </a:lnTo>
                  <a:lnTo>
                    <a:pt x="766231" y="610457"/>
                  </a:lnTo>
                  <a:lnTo>
                    <a:pt x="731027" y="637357"/>
                  </a:lnTo>
                  <a:lnTo>
                    <a:pt x="697730" y="666500"/>
                  </a:lnTo>
                  <a:lnTo>
                    <a:pt x="666453" y="697775"/>
                  </a:lnTo>
                  <a:lnTo>
                    <a:pt x="637307" y="731069"/>
                  </a:lnTo>
                  <a:lnTo>
                    <a:pt x="610404" y="766269"/>
                  </a:lnTo>
                  <a:lnTo>
                    <a:pt x="585857" y="803264"/>
                  </a:lnTo>
                  <a:lnTo>
                    <a:pt x="563778" y="841941"/>
                  </a:lnTo>
                  <a:lnTo>
                    <a:pt x="544278" y="882188"/>
                  </a:lnTo>
                  <a:lnTo>
                    <a:pt x="527471" y="923893"/>
                  </a:lnTo>
                  <a:lnTo>
                    <a:pt x="513468" y="966945"/>
                  </a:lnTo>
                  <a:lnTo>
                    <a:pt x="502382" y="1011230"/>
                  </a:lnTo>
                  <a:lnTo>
                    <a:pt x="494324" y="1056636"/>
                  </a:lnTo>
                  <a:lnTo>
                    <a:pt x="489407" y="1103052"/>
                  </a:lnTo>
                  <a:lnTo>
                    <a:pt x="487743" y="1150365"/>
                  </a:lnTo>
                  <a:lnTo>
                    <a:pt x="487743" y="1203960"/>
                  </a:lnTo>
                  <a:lnTo>
                    <a:pt x="0" y="1203960"/>
                  </a:lnTo>
                  <a:close/>
                </a:path>
                <a:path w="2388235" h="1203960">
                  <a:moveTo>
                    <a:pt x="1674876" y="4572"/>
                  </a:moveTo>
                  <a:lnTo>
                    <a:pt x="1769491" y="4572"/>
                  </a:lnTo>
                  <a:lnTo>
                    <a:pt x="1891284" y="245363"/>
                  </a:lnTo>
                  <a:lnTo>
                    <a:pt x="1769491" y="486156"/>
                  </a:lnTo>
                  <a:lnTo>
                    <a:pt x="1674876" y="486156"/>
                  </a:lnTo>
                  <a:lnTo>
                    <a:pt x="1796669" y="245363"/>
                  </a:lnTo>
                  <a:lnTo>
                    <a:pt x="1674876" y="4572"/>
                  </a:lnTo>
                  <a:close/>
                </a:path>
                <a:path w="2388235" h="1203960">
                  <a:moveTo>
                    <a:pt x="1840992" y="4572"/>
                  </a:moveTo>
                  <a:lnTo>
                    <a:pt x="1935607" y="4572"/>
                  </a:lnTo>
                  <a:lnTo>
                    <a:pt x="2057400" y="245363"/>
                  </a:lnTo>
                  <a:lnTo>
                    <a:pt x="1935607" y="486156"/>
                  </a:lnTo>
                  <a:lnTo>
                    <a:pt x="1840992" y="486156"/>
                  </a:lnTo>
                  <a:lnTo>
                    <a:pt x="1962785" y="245363"/>
                  </a:lnTo>
                  <a:lnTo>
                    <a:pt x="1840992" y="4572"/>
                  </a:lnTo>
                  <a:close/>
                </a:path>
                <a:path w="2388235" h="1203960">
                  <a:moveTo>
                    <a:pt x="2007108" y="4572"/>
                  </a:moveTo>
                  <a:lnTo>
                    <a:pt x="2100961" y="4572"/>
                  </a:lnTo>
                  <a:lnTo>
                    <a:pt x="2221992" y="245363"/>
                  </a:lnTo>
                  <a:lnTo>
                    <a:pt x="2100961" y="486156"/>
                  </a:lnTo>
                  <a:lnTo>
                    <a:pt x="2007108" y="486156"/>
                  </a:lnTo>
                  <a:lnTo>
                    <a:pt x="2128139" y="245363"/>
                  </a:lnTo>
                  <a:lnTo>
                    <a:pt x="2007108" y="4572"/>
                  </a:lnTo>
                  <a:close/>
                </a:path>
                <a:path w="2388235" h="1203960">
                  <a:moveTo>
                    <a:pt x="2173224" y="4572"/>
                  </a:moveTo>
                  <a:lnTo>
                    <a:pt x="2267077" y="4572"/>
                  </a:lnTo>
                  <a:lnTo>
                    <a:pt x="2388108" y="245363"/>
                  </a:lnTo>
                  <a:lnTo>
                    <a:pt x="2267077" y="486156"/>
                  </a:lnTo>
                  <a:lnTo>
                    <a:pt x="2173224" y="486156"/>
                  </a:lnTo>
                  <a:lnTo>
                    <a:pt x="2294255" y="245363"/>
                  </a:lnTo>
                  <a:lnTo>
                    <a:pt x="2173224" y="4572"/>
                  </a:lnTo>
                  <a:close/>
                </a:path>
              </a:pathLst>
            </a:custGeom>
            <a:ln w="12192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717797" y="1506727"/>
            <a:ext cx="5232400" cy="79121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>
              <a:lnSpc>
                <a:spcPts val="1340"/>
              </a:lnSpc>
              <a:spcBef>
                <a:spcPts val="430"/>
              </a:spcBef>
            </a:pPr>
            <a:r>
              <a:rPr sz="1400" b="1" spc="-35" dirty="0">
                <a:solidFill>
                  <a:srgbClr val="585858"/>
                </a:solidFill>
                <a:latin typeface="Arial"/>
                <a:cs typeface="Arial"/>
              </a:rPr>
              <a:t>Официальная</a:t>
            </a:r>
            <a:r>
              <a:rPr sz="1400" b="1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585858"/>
                </a:solidFill>
                <a:latin typeface="Arial"/>
                <a:cs typeface="Arial"/>
              </a:rPr>
              <a:t>статистическая</a:t>
            </a:r>
            <a:r>
              <a:rPr sz="1400" b="1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585858"/>
                </a:solidFill>
                <a:latin typeface="Arial"/>
                <a:cs typeface="Arial"/>
              </a:rPr>
              <a:t>методология</a:t>
            </a:r>
            <a:r>
              <a:rPr sz="1400" b="1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585858"/>
                </a:solidFill>
                <a:latin typeface="Arial"/>
                <a:cs typeface="Arial"/>
              </a:rPr>
              <a:t>организации </a:t>
            </a:r>
            <a:r>
              <a:rPr sz="1400" b="1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585858"/>
                </a:solidFill>
                <a:latin typeface="Arial"/>
                <a:cs typeface="Arial"/>
              </a:rPr>
              <a:t>статистического</a:t>
            </a:r>
            <a:r>
              <a:rPr sz="1400" b="1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585858"/>
                </a:solidFill>
                <a:latin typeface="Arial"/>
                <a:cs typeface="Arial"/>
              </a:rPr>
              <a:t>наблюдения</a:t>
            </a:r>
            <a:r>
              <a:rPr sz="1400" b="1" spc="-35" dirty="0">
                <a:solidFill>
                  <a:srgbClr val="585858"/>
                </a:solidFill>
                <a:latin typeface="Arial"/>
                <a:cs typeface="Arial"/>
              </a:rPr>
              <a:t> за</a:t>
            </a:r>
            <a:r>
              <a:rPr sz="1400" b="1" spc="-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585858"/>
                </a:solidFill>
                <a:latin typeface="Arial"/>
                <a:cs typeface="Arial"/>
              </a:rPr>
              <a:t>потребительскими</a:t>
            </a:r>
            <a:r>
              <a:rPr sz="1400" b="1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b="1" spc="-30" dirty="0">
                <a:solidFill>
                  <a:srgbClr val="585858"/>
                </a:solidFill>
                <a:latin typeface="Arial"/>
                <a:cs typeface="Arial"/>
              </a:rPr>
              <a:t>ценами </a:t>
            </a:r>
            <a:r>
              <a:rPr sz="1400" b="1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585858"/>
                </a:solidFill>
                <a:latin typeface="Arial"/>
                <a:cs typeface="Arial"/>
              </a:rPr>
              <a:t>на</a:t>
            </a:r>
            <a:r>
              <a:rPr sz="1400" b="1" spc="-7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b="1" spc="-45" dirty="0">
                <a:solidFill>
                  <a:srgbClr val="585858"/>
                </a:solidFill>
                <a:latin typeface="Arial"/>
                <a:cs typeface="Arial"/>
              </a:rPr>
              <a:t>товары</a:t>
            </a:r>
            <a:r>
              <a:rPr sz="1400" b="1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585858"/>
                </a:solidFill>
                <a:latin typeface="Arial"/>
                <a:cs typeface="Arial"/>
              </a:rPr>
              <a:t>и</a:t>
            </a:r>
            <a:r>
              <a:rPr sz="1400" b="1" spc="-7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b="1" spc="-45" dirty="0">
                <a:solidFill>
                  <a:srgbClr val="585858"/>
                </a:solidFill>
                <a:latin typeface="Arial"/>
                <a:cs typeface="Arial"/>
              </a:rPr>
              <a:t>услуги</a:t>
            </a:r>
            <a:r>
              <a:rPr sz="1400" b="1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585858"/>
                </a:solidFill>
                <a:latin typeface="Arial"/>
                <a:cs typeface="Arial"/>
              </a:rPr>
              <a:t>и</a:t>
            </a:r>
            <a:r>
              <a:rPr sz="1400" b="1" spc="-5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b="1" spc="-45" dirty="0">
                <a:solidFill>
                  <a:srgbClr val="585858"/>
                </a:solidFill>
                <a:latin typeface="Arial"/>
                <a:cs typeface="Arial"/>
              </a:rPr>
              <a:t>расчета </a:t>
            </a:r>
            <a:r>
              <a:rPr sz="1400" b="1" spc="-35" dirty="0">
                <a:solidFill>
                  <a:srgbClr val="585858"/>
                </a:solidFill>
                <a:latin typeface="Arial"/>
                <a:cs typeface="Arial"/>
              </a:rPr>
              <a:t>индексов </a:t>
            </a:r>
            <a:r>
              <a:rPr sz="1400" b="1" spc="-40" dirty="0">
                <a:solidFill>
                  <a:srgbClr val="585858"/>
                </a:solidFill>
                <a:latin typeface="Arial"/>
                <a:cs typeface="Arial"/>
              </a:rPr>
              <a:t>потребительских</a:t>
            </a:r>
            <a:r>
              <a:rPr sz="1400" b="1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585858"/>
                </a:solidFill>
                <a:latin typeface="Arial"/>
                <a:cs typeface="Arial"/>
              </a:rPr>
              <a:t>цен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1100" spc="-5" dirty="0">
                <a:solidFill>
                  <a:srgbClr val="585858"/>
                </a:solidFill>
                <a:latin typeface="Arial"/>
                <a:cs typeface="Arial"/>
              </a:rPr>
              <a:t>Утверждена</a:t>
            </a:r>
            <a:r>
              <a:rPr sz="11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Arial"/>
                <a:cs typeface="Arial"/>
              </a:rPr>
              <a:t>приказом</a:t>
            </a:r>
            <a:r>
              <a:rPr sz="1100" spc="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Arial"/>
                <a:cs typeface="Arial"/>
              </a:rPr>
              <a:t>Росстата</a:t>
            </a:r>
            <a:r>
              <a:rPr sz="11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585858"/>
                </a:solidFill>
                <a:latin typeface="Arial"/>
                <a:cs typeface="Arial"/>
              </a:rPr>
              <a:t>№</a:t>
            </a:r>
            <a:r>
              <a:rPr sz="1100" spc="-5" dirty="0">
                <a:solidFill>
                  <a:srgbClr val="585858"/>
                </a:solidFill>
                <a:latin typeface="Arial"/>
                <a:cs typeface="Arial"/>
              </a:rPr>
              <a:t> 734</a:t>
            </a:r>
            <a:r>
              <a:rPr sz="110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Arial"/>
                <a:cs typeface="Arial"/>
              </a:rPr>
              <a:t>от</a:t>
            </a:r>
            <a:r>
              <a:rPr sz="110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Arial"/>
                <a:cs typeface="Arial"/>
              </a:rPr>
              <a:t>30.12.2014г.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54074" y="4763261"/>
            <a:ext cx="3025140" cy="1464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2925" marR="39116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Организация экономического </a:t>
            </a:r>
            <a:r>
              <a:rPr sz="1200" spc="-3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сотрудничества</a:t>
            </a:r>
            <a:r>
              <a:rPr sz="1200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и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развития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00">
              <a:latin typeface="Arial"/>
              <a:cs typeface="Arial"/>
            </a:endParaRPr>
          </a:p>
          <a:p>
            <a:pPr marL="542925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Международный</a:t>
            </a:r>
            <a:r>
              <a:rPr sz="1200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валютный</a:t>
            </a:r>
            <a:r>
              <a:rPr sz="12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фонд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 marL="542925">
              <a:lnSpc>
                <a:spcPct val="100000"/>
              </a:lnSpc>
              <a:spcBef>
                <a:spcPts val="1115"/>
              </a:spcBef>
            </a:pP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Организация</a:t>
            </a:r>
            <a:r>
              <a:rPr sz="1200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объединенных</a:t>
            </a:r>
            <a:r>
              <a:rPr sz="1200" spc="-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наций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900" b="1" spc="-5" dirty="0">
                <a:solidFill>
                  <a:srgbClr val="4A92DB"/>
                </a:solidFill>
                <a:latin typeface="Arial"/>
                <a:cs typeface="Arial"/>
              </a:rPr>
              <a:t>2007</a:t>
            </a:r>
            <a:endParaRPr sz="9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684401" y="3832097"/>
            <a:ext cx="25419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Международная</a:t>
            </a:r>
            <a:r>
              <a:rPr sz="1200" spc="-5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организация</a:t>
            </a:r>
            <a:r>
              <a:rPr sz="1200" spc="-5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585858"/>
                </a:solidFill>
                <a:latin typeface="Arial"/>
                <a:cs typeface="Arial"/>
              </a:rPr>
              <a:t>труда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684401" y="4341114"/>
            <a:ext cx="6756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Е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вр</a:t>
            </a: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о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с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т</a:t>
            </a:r>
            <a:r>
              <a:rPr sz="1200" spc="-20" dirty="0">
                <a:solidFill>
                  <a:srgbClr val="585858"/>
                </a:solidFill>
                <a:latin typeface="Arial"/>
                <a:cs typeface="Arial"/>
              </a:rPr>
              <a:t>а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т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097280" y="4198620"/>
            <a:ext cx="3528060" cy="0"/>
          </a:xfrm>
          <a:custGeom>
            <a:avLst/>
            <a:gdLst/>
            <a:ahLst/>
            <a:cxnLst/>
            <a:rect l="l" t="t" r="r" b="b"/>
            <a:pathLst>
              <a:path w="3528060">
                <a:moveTo>
                  <a:pt x="0" y="0"/>
                </a:moveTo>
                <a:lnTo>
                  <a:pt x="3528059" y="0"/>
                </a:lnTo>
              </a:path>
            </a:pathLst>
          </a:custGeom>
          <a:ln w="6096">
            <a:solidFill>
              <a:srgbClr val="58585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97280" y="4707635"/>
            <a:ext cx="3528060" cy="1018540"/>
          </a:xfrm>
          <a:custGeom>
            <a:avLst/>
            <a:gdLst/>
            <a:ahLst/>
            <a:cxnLst/>
            <a:rect l="l" t="t" r="r" b="b"/>
            <a:pathLst>
              <a:path w="3528060" h="1018539">
                <a:moveTo>
                  <a:pt x="0" y="0"/>
                </a:moveTo>
                <a:lnTo>
                  <a:pt x="3528059" y="0"/>
                </a:lnTo>
              </a:path>
              <a:path w="3528060" h="1018539">
                <a:moveTo>
                  <a:pt x="0" y="509015"/>
                </a:moveTo>
                <a:lnTo>
                  <a:pt x="3528059" y="509015"/>
                </a:lnTo>
              </a:path>
              <a:path w="3528060" h="1018539">
                <a:moveTo>
                  <a:pt x="0" y="1018032"/>
                </a:moveTo>
                <a:lnTo>
                  <a:pt x="3528059" y="1018032"/>
                </a:lnTo>
              </a:path>
            </a:pathLst>
          </a:custGeom>
          <a:ln w="6096">
            <a:solidFill>
              <a:srgbClr val="58585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97280" y="6236208"/>
            <a:ext cx="3528060" cy="0"/>
          </a:xfrm>
          <a:custGeom>
            <a:avLst/>
            <a:gdLst/>
            <a:ahLst/>
            <a:cxnLst/>
            <a:rect l="l" t="t" r="r" b="b"/>
            <a:pathLst>
              <a:path w="3528060">
                <a:moveTo>
                  <a:pt x="0" y="0"/>
                </a:moveTo>
                <a:lnTo>
                  <a:pt x="3528059" y="0"/>
                </a:lnTo>
              </a:path>
            </a:pathLst>
          </a:custGeom>
          <a:ln w="6096">
            <a:solidFill>
              <a:srgbClr val="58585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" name="object 30"/>
          <p:cNvGrpSpPr/>
          <p:nvPr/>
        </p:nvGrpSpPr>
        <p:grpSpPr>
          <a:xfrm>
            <a:off x="9180576" y="1688592"/>
            <a:ext cx="2407920" cy="1912620"/>
            <a:chOff x="9180576" y="1688592"/>
            <a:chExt cx="2407920" cy="1912620"/>
          </a:xfrm>
        </p:grpSpPr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079808" y="2942844"/>
              <a:ext cx="508360" cy="658367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9186672" y="1694688"/>
              <a:ext cx="2388235" cy="1203960"/>
            </a:xfrm>
            <a:custGeom>
              <a:avLst/>
              <a:gdLst/>
              <a:ahLst/>
              <a:cxnLst/>
              <a:rect l="l" t="t" r="r" b="b"/>
              <a:pathLst>
                <a:path w="2388234" h="1203960">
                  <a:moveTo>
                    <a:pt x="2388107" y="1203960"/>
                  </a:moveTo>
                  <a:lnTo>
                    <a:pt x="2388107" y="1150365"/>
                  </a:lnTo>
                  <a:lnTo>
                    <a:pt x="2387098" y="1101743"/>
                  </a:lnTo>
                  <a:lnTo>
                    <a:pt x="2384097" y="1053635"/>
                  </a:lnTo>
                  <a:lnTo>
                    <a:pt x="2379143" y="1006081"/>
                  </a:lnTo>
                  <a:lnTo>
                    <a:pt x="2372278" y="959120"/>
                  </a:lnTo>
                  <a:lnTo>
                    <a:pt x="2363540" y="912794"/>
                  </a:lnTo>
                  <a:lnTo>
                    <a:pt x="2352970" y="867140"/>
                  </a:lnTo>
                  <a:lnTo>
                    <a:pt x="2340607" y="822201"/>
                  </a:lnTo>
                  <a:lnTo>
                    <a:pt x="2326493" y="778015"/>
                  </a:lnTo>
                  <a:lnTo>
                    <a:pt x="2310665" y="734623"/>
                  </a:lnTo>
                  <a:lnTo>
                    <a:pt x="2293166" y="692064"/>
                  </a:lnTo>
                  <a:lnTo>
                    <a:pt x="2274034" y="650378"/>
                  </a:lnTo>
                  <a:lnTo>
                    <a:pt x="2253309" y="609606"/>
                  </a:lnTo>
                  <a:lnTo>
                    <a:pt x="2231032" y="569787"/>
                  </a:lnTo>
                  <a:lnTo>
                    <a:pt x="2207242" y="530962"/>
                  </a:lnTo>
                  <a:lnTo>
                    <a:pt x="2181980" y="493170"/>
                  </a:lnTo>
                  <a:lnTo>
                    <a:pt x="2155284" y="456451"/>
                  </a:lnTo>
                  <a:lnTo>
                    <a:pt x="2127196" y="420845"/>
                  </a:lnTo>
                  <a:lnTo>
                    <a:pt x="2097755" y="386392"/>
                  </a:lnTo>
                  <a:lnTo>
                    <a:pt x="2067002" y="353132"/>
                  </a:lnTo>
                  <a:lnTo>
                    <a:pt x="2034975" y="321105"/>
                  </a:lnTo>
                  <a:lnTo>
                    <a:pt x="2001715" y="290352"/>
                  </a:lnTo>
                  <a:lnTo>
                    <a:pt x="1967262" y="260911"/>
                  </a:lnTo>
                  <a:lnTo>
                    <a:pt x="1931656" y="232823"/>
                  </a:lnTo>
                  <a:lnTo>
                    <a:pt x="1894937" y="206127"/>
                  </a:lnTo>
                  <a:lnTo>
                    <a:pt x="1857145" y="180865"/>
                  </a:lnTo>
                  <a:lnTo>
                    <a:pt x="1818320" y="157075"/>
                  </a:lnTo>
                  <a:lnTo>
                    <a:pt x="1778501" y="134798"/>
                  </a:lnTo>
                  <a:lnTo>
                    <a:pt x="1737729" y="114073"/>
                  </a:lnTo>
                  <a:lnTo>
                    <a:pt x="1696043" y="94941"/>
                  </a:lnTo>
                  <a:lnTo>
                    <a:pt x="1653484" y="77442"/>
                  </a:lnTo>
                  <a:lnTo>
                    <a:pt x="1610092" y="61614"/>
                  </a:lnTo>
                  <a:lnTo>
                    <a:pt x="1565906" y="47500"/>
                  </a:lnTo>
                  <a:lnTo>
                    <a:pt x="1520967" y="35137"/>
                  </a:lnTo>
                  <a:lnTo>
                    <a:pt x="1475313" y="24567"/>
                  </a:lnTo>
                  <a:lnTo>
                    <a:pt x="1428987" y="15829"/>
                  </a:lnTo>
                  <a:lnTo>
                    <a:pt x="1382026" y="8964"/>
                  </a:lnTo>
                  <a:lnTo>
                    <a:pt x="1334472" y="4010"/>
                  </a:lnTo>
                  <a:lnTo>
                    <a:pt x="1286364" y="1009"/>
                  </a:lnTo>
                  <a:lnTo>
                    <a:pt x="1237742" y="0"/>
                  </a:lnTo>
                  <a:lnTo>
                    <a:pt x="771398" y="0"/>
                  </a:lnTo>
                  <a:lnTo>
                    <a:pt x="647700" y="243839"/>
                  </a:lnTo>
                  <a:lnTo>
                    <a:pt x="771398" y="487807"/>
                  </a:lnTo>
                  <a:lnTo>
                    <a:pt x="1237742" y="487807"/>
                  </a:lnTo>
                  <a:lnTo>
                    <a:pt x="1285055" y="489470"/>
                  </a:lnTo>
                  <a:lnTo>
                    <a:pt x="1331471" y="494387"/>
                  </a:lnTo>
                  <a:lnTo>
                    <a:pt x="1376877" y="502444"/>
                  </a:lnTo>
                  <a:lnTo>
                    <a:pt x="1421162" y="513529"/>
                  </a:lnTo>
                  <a:lnTo>
                    <a:pt x="1464214" y="527531"/>
                  </a:lnTo>
                  <a:lnTo>
                    <a:pt x="1505919" y="544337"/>
                  </a:lnTo>
                  <a:lnTo>
                    <a:pt x="1546166" y="563834"/>
                  </a:lnTo>
                  <a:lnTo>
                    <a:pt x="1584843" y="585912"/>
                  </a:lnTo>
                  <a:lnTo>
                    <a:pt x="1621838" y="610457"/>
                  </a:lnTo>
                  <a:lnTo>
                    <a:pt x="1657038" y="637357"/>
                  </a:lnTo>
                  <a:lnTo>
                    <a:pt x="1690332" y="666500"/>
                  </a:lnTo>
                  <a:lnTo>
                    <a:pt x="1721607" y="697775"/>
                  </a:lnTo>
                  <a:lnTo>
                    <a:pt x="1750750" y="731069"/>
                  </a:lnTo>
                  <a:lnTo>
                    <a:pt x="1777650" y="766269"/>
                  </a:lnTo>
                  <a:lnTo>
                    <a:pt x="1802195" y="803264"/>
                  </a:lnTo>
                  <a:lnTo>
                    <a:pt x="1824273" y="841941"/>
                  </a:lnTo>
                  <a:lnTo>
                    <a:pt x="1843770" y="882188"/>
                  </a:lnTo>
                  <a:lnTo>
                    <a:pt x="1860576" y="923893"/>
                  </a:lnTo>
                  <a:lnTo>
                    <a:pt x="1874578" y="966945"/>
                  </a:lnTo>
                  <a:lnTo>
                    <a:pt x="1885663" y="1011230"/>
                  </a:lnTo>
                  <a:lnTo>
                    <a:pt x="1893720" y="1056636"/>
                  </a:lnTo>
                  <a:lnTo>
                    <a:pt x="1898637" y="1103052"/>
                  </a:lnTo>
                  <a:lnTo>
                    <a:pt x="1900301" y="1150365"/>
                  </a:lnTo>
                  <a:lnTo>
                    <a:pt x="1900301" y="1203960"/>
                  </a:lnTo>
                  <a:lnTo>
                    <a:pt x="2388107" y="1203960"/>
                  </a:lnTo>
                  <a:close/>
                </a:path>
                <a:path w="2388234" h="1203960">
                  <a:moveTo>
                    <a:pt x="713231" y="4572"/>
                  </a:moveTo>
                  <a:lnTo>
                    <a:pt x="618617" y="4572"/>
                  </a:lnTo>
                  <a:lnTo>
                    <a:pt x="496824" y="245363"/>
                  </a:lnTo>
                  <a:lnTo>
                    <a:pt x="618617" y="486156"/>
                  </a:lnTo>
                  <a:lnTo>
                    <a:pt x="713231" y="486156"/>
                  </a:lnTo>
                  <a:lnTo>
                    <a:pt x="591438" y="245363"/>
                  </a:lnTo>
                  <a:lnTo>
                    <a:pt x="713231" y="4572"/>
                  </a:lnTo>
                  <a:close/>
                </a:path>
                <a:path w="2388234" h="1203960">
                  <a:moveTo>
                    <a:pt x="547116" y="4572"/>
                  </a:moveTo>
                  <a:lnTo>
                    <a:pt x="452500" y="4572"/>
                  </a:lnTo>
                  <a:lnTo>
                    <a:pt x="330707" y="245363"/>
                  </a:lnTo>
                  <a:lnTo>
                    <a:pt x="452500" y="486156"/>
                  </a:lnTo>
                  <a:lnTo>
                    <a:pt x="547116" y="486156"/>
                  </a:lnTo>
                  <a:lnTo>
                    <a:pt x="425323" y="245363"/>
                  </a:lnTo>
                  <a:lnTo>
                    <a:pt x="547116" y="4572"/>
                  </a:lnTo>
                  <a:close/>
                </a:path>
                <a:path w="2388234" h="1203960">
                  <a:moveTo>
                    <a:pt x="381000" y="4572"/>
                  </a:moveTo>
                  <a:lnTo>
                    <a:pt x="287147" y="4572"/>
                  </a:lnTo>
                  <a:lnTo>
                    <a:pt x="166116" y="245363"/>
                  </a:lnTo>
                  <a:lnTo>
                    <a:pt x="287147" y="486156"/>
                  </a:lnTo>
                  <a:lnTo>
                    <a:pt x="381000" y="486156"/>
                  </a:lnTo>
                  <a:lnTo>
                    <a:pt x="259969" y="245363"/>
                  </a:lnTo>
                  <a:lnTo>
                    <a:pt x="381000" y="4572"/>
                  </a:lnTo>
                  <a:close/>
                </a:path>
                <a:path w="2388234" h="1203960">
                  <a:moveTo>
                    <a:pt x="214883" y="4572"/>
                  </a:moveTo>
                  <a:lnTo>
                    <a:pt x="121030" y="4572"/>
                  </a:lnTo>
                  <a:lnTo>
                    <a:pt x="0" y="245363"/>
                  </a:lnTo>
                  <a:lnTo>
                    <a:pt x="121030" y="486156"/>
                  </a:lnTo>
                  <a:lnTo>
                    <a:pt x="214883" y="486156"/>
                  </a:lnTo>
                  <a:lnTo>
                    <a:pt x="93852" y="245363"/>
                  </a:lnTo>
                  <a:lnTo>
                    <a:pt x="214883" y="4572"/>
                  </a:lnTo>
                  <a:close/>
                </a:path>
              </a:pathLst>
            </a:custGeom>
            <a:ln w="12192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7267702" y="2599182"/>
            <a:ext cx="3257550" cy="9378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334285"/>
                </a:solidFill>
                <a:latin typeface="Arial"/>
                <a:cs typeface="Arial"/>
              </a:rPr>
              <a:t>РЕЗОЛЮЦИЯ</a:t>
            </a:r>
            <a:r>
              <a:rPr sz="1800" b="1" spc="-30" dirty="0">
                <a:solidFill>
                  <a:srgbClr val="334285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4285"/>
                </a:solidFill>
                <a:latin typeface="Arial"/>
                <a:cs typeface="Arial"/>
              </a:rPr>
              <a:t>ОБ</a:t>
            </a:r>
            <a:r>
              <a:rPr sz="1800" b="1" spc="-30" dirty="0">
                <a:solidFill>
                  <a:srgbClr val="334285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334285"/>
                </a:solidFill>
                <a:latin typeface="Arial"/>
                <a:cs typeface="Arial"/>
              </a:rPr>
              <a:t>ИНДЕКСАХ </a:t>
            </a:r>
            <a:r>
              <a:rPr sz="1800" b="1" spc="-484" dirty="0">
                <a:solidFill>
                  <a:srgbClr val="334285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34285"/>
                </a:solidFill>
                <a:latin typeface="Arial"/>
                <a:cs typeface="Arial"/>
              </a:rPr>
              <a:t>ПОТРЕБИТЕЛЬСКИХ</a:t>
            </a:r>
            <a:r>
              <a:rPr sz="1800" b="1" dirty="0">
                <a:solidFill>
                  <a:srgbClr val="334285"/>
                </a:solidFill>
                <a:latin typeface="Arial"/>
                <a:cs typeface="Arial"/>
              </a:rPr>
              <a:t> ЦЕН</a:t>
            </a:r>
            <a:endParaRPr sz="1800">
              <a:latin typeface="Arial"/>
              <a:cs typeface="Arial"/>
            </a:endParaRPr>
          </a:p>
          <a:p>
            <a:pPr marR="12065" algn="ctr">
              <a:lnSpc>
                <a:spcPct val="100000"/>
              </a:lnSpc>
              <a:spcBef>
                <a:spcPts val="700"/>
              </a:spcBef>
            </a:pPr>
            <a:r>
              <a:rPr sz="1800" b="1" spc="-5" dirty="0">
                <a:solidFill>
                  <a:srgbClr val="585858"/>
                </a:solidFill>
                <a:latin typeface="Arial"/>
                <a:cs typeface="Arial"/>
              </a:rPr>
              <a:t>2003</a:t>
            </a:r>
            <a:r>
              <a:rPr sz="1800" b="1" spc="-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585858"/>
                </a:solidFill>
                <a:latin typeface="Arial"/>
                <a:cs typeface="Arial"/>
              </a:rPr>
              <a:t>год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2987801" y="1534667"/>
            <a:ext cx="5973445" cy="789940"/>
            <a:chOff x="2987801" y="1534667"/>
            <a:chExt cx="5973445" cy="789940"/>
          </a:xfrm>
        </p:grpSpPr>
        <p:pic>
          <p:nvPicPr>
            <p:cNvPr id="35" name="object 3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000465" y="1534667"/>
              <a:ext cx="620849" cy="720851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2987801" y="2309621"/>
              <a:ext cx="5973445" cy="0"/>
            </a:xfrm>
            <a:custGeom>
              <a:avLst/>
              <a:gdLst/>
              <a:ahLst/>
              <a:cxnLst/>
              <a:rect l="l" t="t" r="r" b="b"/>
              <a:pathLst>
                <a:path w="5973445">
                  <a:moveTo>
                    <a:pt x="0" y="0"/>
                  </a:moveTo>
                  <a:lnTo>
                    <a:pt x="5973191" y="0"/>
                  </a:lnTo>
                </a:path>
              </a:pathLst>
            </a:custGeom>
            <a:ln w="28956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1179677" y="2599182"/>
            <a:ext cx="3528695" cy="9378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334285"/>
                </a:solidFill>
                <a:latin typeface="Arial"/>
                <a:cs typeface="Arial"/>
              </a:rPr>
              <a:t>РУКОВОДСТВО </a:t>
            </a:r>
            <a:r>
              <a:rPr sz="1800" b="1" dirty="0">
                <a:solidFill>
                  <a:srgbClr val="334285"/>
                </a:solidFill>
                <a:latin typeface="Arial"/>
                <a:cs typeface="Arial"/>
              </a:rPr>
              <a:t>ПО </a:t>
            </a:r>
            <a:r>
              <a:rPr sz="1800" b="1" spc="-20" dirty="0">
                <a:solidFill>
                  <a:srgbClr val="334285"/>
                </a:solidFill>
                <a:latin typeface="Arial"/>
                <a:cs typeface="Arial"/>
              </a:rPr>
              <a:t>ИНДЕКСАМ </a:t>
            </a:r>
            <a:r>
              <a:rPr sz="1800" b="1" spc="-490" dirty="0">
                <a:solidFill>
                  <a:srgbClr val="334285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34285"/>
                </a:solidFill>
                <a:latin typeface="Arial"/>
                <a:cs typeface="Arial"/>
              </a:rPr>
              <a:t>ПОТРЕБИТЕЛЬСКИХ</a:t>
            </a:r>
            <a:r>
              <a:rPr sz="1800" b="1" spc="5" dirty="0">
                <a:solidFill>
                  <a:srgbClr val="334285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4285"/>
                </a:solidFill>
                <a:latin typeface="Arial"/>
                <a:cs typeface="Arial"/>
              </a:rPr>
              <a:t>ЦЕН</a:t>
            </a:r>
            <a:endParaRPr sz="1800">
              <a:latin typeface="Arial"/>
              <a:cs typeface="Arial"/>
            </a:endParaRPr>
          </a:p>
          <a:p>
            <a:pPr marL="1083310">
              <a:lnSpc>
                <a:spcPct val="100000"/>
              </a:lnSpc>
              <a:spcBef>
                <a:spcPts val="700"/>
              </a:spcBef>
            </a:pPr>
            <a:r>
              <a:rPr sz="1800" b="1" spc="-5" dirty="0">
                <a:solidFill>
                  <a:srgbClr val="585858"/>
                </a:solidFill>
                <a:latin typeface="Arial"/>
                <a:cs typeface="Arial"/>
              </a:rPr>
              <a:t>2007</a:t>
            </a:r>
            <a:r>
              <a:rPr sz="1800" b="1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585858"/>
                </a:solidFill>
                <a:latin typeface="Arial"/>
                <a:cs typeface="Arial"/>
              </a:rPr>
              <a:t>год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314438" y="3664458"/>
            <a:ext cx="4206875" cy="0"/>
          </a:xfrm>
          <a:custGeom>
            <a:avLst/>
            <a:gdLst/>
            <a:ahLst/>
            <a:cxnLst/>
            <a:rect l="l" t="t" r="r" b="b"/>
            <a:pathLst>
              <a:path w="4206875">
                <a:moveTo>
                  <a:pt x="0" y="0"/>
                </a:moveTo>
                <a:lnTo>
                  <a:pt x="4206747" y="0"/>
                </a:lnTo>
              </a:path>
            </a:pathLst>
          </a:custGeom>
          <a:ln w="2895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7959979" y="4107560"/>
            <a:ext cx="3810000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585858"/>
                </a:solidFill>
                <a:latin typeface="Arial"/>
                <a:cs typeface="Arial"/>
              </a:rPr>
              <a:t>17-ая </a:t>
            </a:r>
            <a:r>
              <a:rPr sz="1400" spc="-10" dirty="0">
                <a:solidFill>
                  <a:srgbClr val="585858"/>
                </a:solidFill>
                <a:latin typeface="Arial"/>
                <a:cs typeface="Arial"/>
              </a:rPr>
              <a:t>Международная </a:t>
            </a: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конференция </a:t>
            </a:r>
            <a:r>
              <a:rPr sz="1400" spc="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Arial"/>
                <a:cs typeface="Arial"/>
              </a:rPr>
              <a:t>статистиков </a:t>
            </a:r>
            <a:r>
              <a:rPr sz="1400" spc="-15" dirty="0">
                <a:solidFill>
                  <a:srgbClr val="585858"/>
                </a:solidFill>
                <a:latin typeface="Arial"/>
                <a:cs typeface="Arial"/>
              </a:rPr>
              <a:t>труда, </a:t>
            </a:r>
            <a:r>
              <a:rPr sz="1400" spc="-5" dirty="0">
                <a:solidFill>
                  <a:srgbClr val="585858"/>
                </a:solidFill>
                <a:latin typeface="Arial"/>
                <a:cs typeface="Arial"/>
              </a:rPr>
              <a:t>созванная </a:t>
            </a: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 Ад</a:t>
            </a:r>
            <a:r>
              <a:rPr sz="1400" spc="-10" dirty="0">
                <a:solidFill>
                  <a:srgbClr val="585858"/>
                </a:solidFill>
                <a:latin typeface="Arial"/>
                <a:cs typeface="Arial"/>
              </a:rPr>
              <a:t>м</a:t>
            </a:r>
            <a:r>
              <a:rPr sz="1400" spc="-5" dirty="0">
                <a:solidFill>
                  <a:srgbClr val="585858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н</a:t>
            </a:r>
            <a:r>
              <a:rPr sz="1400" spc="-5" dirty="0">
                <a:solidFill>
                  <a:srgbClr val="585858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ст</a:t>
            </a:r>
            <a:r>
              <a:rPr sz="1400" spc="-5" dirty="0">
                <a:solidFill>
                  <a:srgbClr val="585858"/>
                </a:solidFill>
                <a:latin typeface="Arial"/>
                <a:cs typeface="Arial"/>
              </a:rPr>
              <a:t>р</a:t>
            </a:r>
            <a:r>
              <a:rPr sz="1400" spc="-40" dirty="0">
                <a:solidFill>
                  <a:srgbClr val="585858"/>
                </a:solidFill>
                <a:latin typeface="Arial"/>
                <a:cs typeface="Arial"/>
              </a:rPr>
              <a:t>а</a:t>
            </a: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т</a:t>
            </a:r>
            <a:r>
              <a:rPr sz="1400" spc="-5" dirty="0">
                <a:solidFill>
                  <a:srgbClr val="585858"/>
                </a:solidFill>
                <a:latin typeface="Arial"/>
                <a:cs typeface="Arial"/>
              </a:rPr>
              <a:t>ивны</a:t>
            </a: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м</a:t>
            </a:r>
            <a:r>
              <a:rPr sz="14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585858"/>
                </a:solidFill>
                <a:latin typeface="Arial"/>
                <a:cs typeface="Arial"/>
              </a:rPr>
              <a:t>с</a:t>
            </a:r>
            <a:r>
              <a:rPr sz="1400" spc="-5" dirty="0">
                <a:solidFill>
                  <a:srgbClr val="585858"/>
                </a:solidFill>
                <a:latin typeface="Arial"/>
                <a:cs typeface="Arial"/>
              </a:rPr>
              <a:t>о</a:t>
            </a:r>
            <a:r>
              <a:rPr sz="1400" spc="-15" dirty="0">
                <a:solidFill>
                  <a:srgbClr val="585858"/>
                </a:solidFill>
                <a:latin typeface="Arial"/>
                <a:cs typeface="Arial"/>
              </a:rPr>
              <a:t>в</a:t>
            </a:r>
            <a:r>
              <a:rPr sz="1400" spc="-50" dirty="0">
                <a:solidFill>
                  <a:srgbClr val="585858"/>
                </a:solidFill>
                <a:latin typeface="Arial"/>
                <a:cs typeface="Arial"/>
              </a:rPr>
              <a:t>е</a:t>
            </a:r>
            <a:r>
              <a:rPr sz="1400" spc="-10" dirty="0">
                <a:solidFill>
                  <a:srgbClr val="585858"/>
                </a:solidFill>
                <a:latin typeface="Arial"/>
                <a:cs typeface="Arial"/>
              </a:rPr>
              <a:t>т</a:t>
            </a:r>
            <a:r>
              <a:rPr sz="1400" spc="-5" dirty="0">
                <a:solidFill>
                  <a:srgbClr val="585858"/>
                </a:solidFill>
                <a:latin typeface="Arial"/>
                <a:cs typeface="Arial"/>
              </a:rPr>
              <a:t>о</a:t>
            </a: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м</a:t>
            </a:r>
            <a:r>
              <a:rPr sz="1400" spc="-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Arial"/>
                <a:cs typeface="Arial"/>
              </a:rPr>
              <a:t>М</a:t>
            </a: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ОТ</a:t>
            </a:r>
            <a:r>
              <a:rPr sz="14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в </a:t>
            </a:r>
            <a:r>
              <a:rPr sz="1400" spc="-160" dirty="0">
                <a:solidFill>
                  <a:srgbClr val="585858"/>
                </a:solidFill>
                <a:latin typeface="Arial"/>
                <a:cs typeface="Arial"/>
              </a:rPr>
              <a:t>г</a:t>
            </a: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sz="1400" spc="-15" dirty="0">
                <a:solidFill>
                  <a:srgbClr val="585858"/>
                </a:solidFill>
                <a:latin typeface="Arial"/>
                <a:cs typeface="Arial"/>
              </a:rPr>
              <a:t> Ж</a:t>
            </a:r>
            <a:r>
              <a:rPr sz="1400" spc="-5" dirty="0">
                <a:solidFill>
                  <a:srgbClr val="585858"/>
                </a:solidFill>
                <a:latin typeface="Arial"/>
                <a:cs typeface="Arial"/>
              </a:rPr>
              <a:t>е</a:t>
            </a: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н</a:t>
            </a:r>
            <a:r>
              <a:rPr sz="1400" spc="-5" dirty="0">
                <a:solidFill>
                  <a:srgbClr val="585858"/>
                </a:solidFill>
                <a:latin typeface="Arial"/>
                <a:cs typeface="Arial"/>
              </a:rPr>
              <a:t>е</a:t>
            </a:r>
            <a:r>
              <a:rPr sz="1400" spc="-15" dirty="0">
                <a:solidFill>
                  <a:srgbClr val="585858"/>
                </a:solidFill>
                <a:latin typeface="Arial"/>
                <a:cs typeface="Arial"/>
              </a:rPr>
              <a:t>в</a:t>
            </a: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е</a:t>
            </a:r>
            <a:endParaRPr sz="14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1811889" y="6419216"/>
            <a:ext cx="189230" cy="252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z="1600" spc="-5" dirty="0">
                <a:solidFill>
                  <a:srgbClr val="7E7E7E"/>
                </a:solidFill>
                <a:latin typeface="Arial"/>
                <a:cs typeface="Arial"/>
              </a:rPr>
              <a:t>2</a:t>
            </a:fld>
            <a:endParaRPr sz="1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7876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8241" y="113487"/>
            <a:ext cx="108270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80" dirty="0" smtClean="0">
                <a:solidFill>
                  <a:srgbClr val="334285"/>
                </a:solidFill>
                <a:latin typeface="Arial"/>
                <a:cs typeface="Arial"/>
              </a:rPr>
              <a:t>ПЕРМЬ</a:t>
            </a:r>
            <a:r>
              <a:rPr sz="1500" b="1" spc="-90" dirty="0" smtClean="0">
                <a:solidFill>
                  <a:srgbClr val="334285"/>
                </a:solidFill>
                <a:latin typeface="Arial"/>
                <a:cs typeface="Arial"/>
              </a:rPr>
              <a:t>С</a:t>
            </a:r>
            <a:r>
              <a:rPr sz="1500" b="1" spc="-165" dirty="0" smtClean="0">
                <a:solidFill>
                  <a:srgbClr val="334285"/>
                </a:solidFill>
                <a:latin typeface="Arial"/>
                <a:cs typeface="Arial"/>
              </a:rPr>
              <a:t>Т</a:t>
            </a:r>
            <a:r>
              <a:rPr sz="1500" b="1" spc="-114" dirty="0" smtClean="0">
                <a:solidFill>
                  <a:srgbClr val="334285"/>
                </a:solidFill>
                <a:latin typeface="Arial"/>
                <a:cs typeface="Arial"/>
              </a:rPr>
              <a:t>А</a:t>
            </a:r>
            <a:r>
              <a:rPr sz="1500" b="1" dirty="0" smtClean="0">
                <a:solidFill>
                  <a:srgbClr val="334285"/>
                </a:solidFill>
                <a:latin typeface="Arial"/>
                <a:cs typeface="Arial"/>
              </a:rPr>
              <a:t>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3379" y="0"/>
            <a:ext cx="11480165" cy="89535"/>
          </a:xfrm>
          <a:custGeom>
            <a:avLst/>
            <a:gdLst/>
            <a:ahLst/>
            <a:cxnLst/>
            <a:rect l="l" t="t" r="r" b="b"/>
            <a:pathLst>
              <a:path w="11480165" h="89535">
                <a:moveTo>
                  <a:pt x="11479657" y="0"/>
                </a:moveTo>
                <a:lnTo>
                  <a:pt x="0" y="0"/>
                </a:lnTo>
                <a:lnTo>
                  <a:pt x="0" y="89335"/>
                </a:lnTo>
                <a:lnTo>
                  <a:pt x="11479657" y="89335"/>
                </a:lnTo>
                <a:lnTo>
                  <a:pt x="11479657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49198"/>
            <a:ext cx="219710" cy="738505"/>
          </a:xfrm>
          <a:custGeom>
            <a:avLst/>
            <a:gdLst/>
            <a:ahLst/>
            <a:cxnLst/>
            <a:rect l="l" t="t" r="r" b="b"/>
            <a:pathLst>
              <a:path w="219710" h="738505">
                <a:moveTo>
                  <a:pt x="219125" y="0"/>
                </a:moveTo>
                <a:lnTo>
                  <a:pt x="0" y="0"/>
                </a:lnTo>
                <a:lnTo>
                  <a:pt x="0" y="738403"/>
                </a:lnTo>
                <a:lnTo>
                  <a:pt x="219125" y="738403"/>
                </a:lnTo>
                <a:lnTo>
                  <a:pt x="219125" y="0"/>
                </a:lnTo>
                <a:close/>
              </a:path>
            </a:pathLst>
          </a:custGeom>
          <a:solidFill>
            <a:srgbClr val="E0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621536"/>
            <a:ext cx="219710" cy="4577080"/>
          </a:xfrm>
          <a:custGeom>
            <a:avLst/>
            <a:gdLst/>
            <a:ahLst/>
            <a:cxnLst/>
            <a:rect l="l" t="t" r="r" b="b"/>
            <a:pathLst>
              <a:path w="219710" h="4577080">
                <a:moveTo>
                  <a:pt x="219456" y="0"/>
                </a:moveTo>
                <a:lnTo>
                  <a:pt x="0" y="0"/>
                </a:lnTo>
                <a:lnTo>
                  <a:pt x="0" y="4576572"/>
                </a:lnTo>
                <a:lnTo>
                  <a:pt x="219456" y="4576572"/>
                </a:lnTo>
                <a:lnTo>
                  <a:pt x="219456" y="0"/>
                </a:lnTo>
                <a:close/>
              </a:path>
            </a:pathLst>
          </a:custGeom>
          <a:solidFill>
            <a:srgbClr val="FFC3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724513" y="6399987"/>
            <a:ext cx="2514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7E7E7E"/>
                </a:solidFill>
                <a:latin typeface="Arial"/>
                <a:cs typeface="Arial"/>
              </a:rPr>
              <a:t>21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1698223" y="5699759"/>
            <a:ext cx="494030" cy="498475"/>
            <a:chOff x="11698223" y="5699759"/>
            <a:chExt cx="494030" cy="498475"/>
          </a:xfrm>
        </p:grpSpPr>
        <p:sp>
          <p:nvSpPr>
            <p:cNvPr id="8" name="object 8"/>
            <p:cNvSpPr/>
            <p:nvPr/>
          </p:nvSpPr>
          <p:spPr>
            <a:xfrm>
              <a:off x="11698223" y="5699759"/>
              <a:ext cx="494030" cy="498475"/>
            </a:xfrm>
            <a:custGeom>
              <a:avLst/>
              <a:gdLst/>
              <a:ahLst/>
              <a:cxnLst/>
              <a:rect l="l" t="t" r="r" b="b"/>
              <a:pathLst>
                <a:path w="494029" h="498475">
                  <a:moveTo>
                    <a:pt x="493649" y="0"/>
                  </a:moveTo>
                  <a:lnTo>
                    <a:pt x="0" y="0"/>
                  </a:lnTo>
                  <a:lnTo>
                    <a:pt x="0" y="497916"/>
                  </a:lnTo>
                  <a:lnTo>
                    <a:pt x="493649" y="497916"/>
                  </a:lnTo>
                  <a:lnTo>
                    <a:pt x="493649" y="0"/>
                  </a:lnTo>
                  <a:close/>
                </a:path>
              </a:pathLst>
            </a:custGeom>
            <a:solidFill>
              <a:srgbClr val="FFC3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78055" y="5818631"/>
              <a:ext cx="152400" cy="288036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1440941" y="235458"/>
            <a:ext cx="2951480" cy="0"/>
          </a:xfrm>
          <a:custGeom>
            <a:avLst/>
            <a:gdLst/>
            <a:ahLst/>
            <a:cxnLst/>
            <a:rect l="l" t="t" r="r" b="b"/>
            <a:pathLst>
              <a:path w="2951479">
                <a:moveTo>
                  <a:pt x="0" y="0"/>
                </a:moveTo>
                <a:lnTo>
                  <a:pt x="2951226" y="0"/>
                </a:lnTo>
              </a:path>
            </a:pathLst>
          </a:custGeom>
          <a:ln w="25907">
            <a:solidFill>
              <a:srgbClr val="334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29035" y="233934"/>
            <a:ext cx="7214234" cy="0"/>
          </a:xfrm>
          <a:custGeom>
            <a:avLst/>
            <a:gdLst/>
            <a:ahLst/>
            <a:cxnLst/>
            <a:rect l="l" t="t" r="r" b="b"/>
            <a:pathLst>
              <a:path w="7214234">
                <a:moveTo>
                  <a:pt x="0" y="0"/>
                </a:moveTo>
                <a:lnTo>
                  <a:pt x="7213968" y="0"/>
                </a:lnTo>
              </a:path>
            </a:pathLst>
          </a:custGeom>
          <a:ln w="25907">
            <a:solidFill>
              <a:srgbClr val="FFC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63796" y="182879"/>
            <a:ext cx="103505" cy="103505"/>
          </a:xfrm>
          <a:custGeom>
            <a:avLst/>
            <a:gdLst/>
            <a:ahLst/>
            <a:cxnLst/>
            <a:rect l="l" t="t" r="r" b="b"/>
            <a:pathLst>
              <a:path w="103504" h="103504">
                <a:moveTo>
                  <a:pt x="103250" y="0"/>
                </a:moveTo>
                <a:lnTo>
                  <a:pt x="0" y="0"/>
                </a:lnTo>
                <a:lnTo>
                  <a:pt x="0" y="103250"/>
                </a:lnTo>
                <a:lnTo>
                  <a:pt x="103250" y="103250"/>
                </a:lnTo>
                <a:lnTo>
                  <a:pt x="103250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71043" y="784987"/>
            <a:ext cx="1151890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5" dirty="0"/>
              <a:t>СРОКИ</a:t>
            </a:r>
            <a:r>
              <a:rPr spc="-114" dirty="0"/>
              <a:t> </a:t>
            </a:r>
            <a:r>
              <a:rPr spc="-70" dirty="0"/>
              <a:t>РАЗМЕЩЕНИЯ</a:t>
            </a:r>
            <a:r>
              <a:rPr spc="-140" dirty="0"/>
              <a:t> </a:t>
            </a:r>
            <a:r>
              <a:rPr spc="-45" dirty="0"/>
              <a:t>ИНФОРМАЦИИ</a:t>
            </a:r>
            <a:r>
              <a:rPr spc="-125" dirty="0"/>
              <a:t> </a:t>
            </a:r>
            <a:r>
              <a:rPr spc="-25" dirty="0"/>
              <a:t>ОБ</a:t>
            </a:r>
            <a:r>
              <a:rPr spc="-100" dirty="0"/>
              <a:t> </a:t>
            </a:r>
            <a:r>
              <a:rPr spc="-35" dirty="0"/>
              <a:t>ИПЦ</a:t>
            </a:r>
            <a:r>
              <a:rPr spc="-110" dirty="0"/>
              <a:t> </a:t>
            </a:r>
            <a:r>
              <a:rPr dirty="0"/>
              <a:t>В</a:t>
            </a:r>
            <a:r>
              <a:rPr spc="-100" dirty="0"/>
              <a:t> </a:t>
            </a:r>
            <a:r>
              <a:rPr spc="-50" dirty="0"/>
              <a:t>ОТДЕЛЬНЫХ</a:t>
            </a:r>
            <a:r>
              <a:rPr spc="-135" dirty="0"/>
              <a:t> </a:t>
            </a:r>
            <a:r>
              <a:rPr spc="-85" dirty="0"/>
              <a:t>СТРАНАХ</a:t>
            </a:r>
          </a:p>
        </p:txBody>
      </p:sp>
      <p:grpSp>
        <p:nvGrpSpPr>
          <p:cNvPr id="14" name="object 14"/>
          <p:cNvGrpSpPr/>
          <p:nvPr/>
        </p:nvGrpSpPr>
        <p:grpSpPr>
          <a:xfrm>
            <a:off x="434086" y="3191255"/>
            <a:ext cx="11758295" cy="1434465"/>
            <a:chOff x="434086" y="3191255"/>
            <a:chExt cx="11758295" cy="1434465"/>
          </a:xfrm>
        </p:grpSpPr>
        <p:sp>
          <p:nvSpPr>
            <p:cNvPr id="15" name="object 15"/>
            <p:cNvSpPr/>
            <p:nvPr/>
          </p:nvSpPr>
          <p:spPr>
            <a:xfrm>
              <a:off x="435864" y="3191255"/>
              <a:ext cx="4333240" cy="414655"/>
            </a:xfrm>
            <a:custGeom>
              <a:avLst/>
              <a:gdLst/>
              <a:ahLst/>
              <a:cxnLst/>
              <a:rect l="l" t="t" r="r" b="b"/>
              <a:pathLst>
                <a:path w="4333240" h="414654">
                  <a:moveTo>
                    <a:pt x="1152144" y="207264"/>
                  </a:moveTo>
                  <a:lnTo>
                    <a:pt x="944880" y="0"/>
                  </a:lnTo>
                  <a:lnTo>
                    <a:pt x="0" y="0"/>
                  </a:lnTo>
                  <a:lnTo>
                    <a:pt x="207264" y="207264"/>
                  </a:lnTo>
                  <a:lnTo>
                    <a:pt x="0" y="414540"/>
                  </a:lnTo>
                  <a:lnTo>
                    <a:pt x="944880" y="414540"/>
                  </a:lnTo>
                  <a:lnTo>
                    <a:pt x="1152144" y="207264"/>
                  </a:lnTo>
                  <a:close/>
                </a:path>
                <a:path w="4333240" h="414654">
                  <a:moveTo>
                    <a:pt x="2212848" y="207264"/>
                  </a:moveTo>
                  <a:lnTo>
                    <a:pt x="2005584" y="0"/>
                  </a:lnTo>
                  <a:lnTo>
                    <a:pt x="1060704" y="0"/>
                  </a:lnTo>
                  <a:lnTo>
                    <a:pt x="1267968" y="207264"/>
                  </a:lnTo>
                  <a:lnTo>
                    <a:pt x="1060704" y="414540"/>
                  </a:lnTo>
                  <a:lnTo>
                    <a:pt x="2005584" y="414540"/>
                  </a:lnTo>
                  <a:lnTo>
                    <a:pt x="2212848" y="207264"/>
                  </a:lnTo>
                  <a:close/>
                </a:path>
                <a:path w="4333240" h="414654">
                  <a:moveTo>
                    <a:pt x="3273552" y="207264"/>
                  </a:moveTo>
                  <a:lnTo>
                    <a:pt x="3066288" y="0"/>
                  </a:lnTo>
                  <a:lnTo>
                    <a:pt x="2121408" y="0"/>
                  </a:lnTo>
                  <a:lnTo>
                    <a:pt x="2328672" y="207264"/>
                  </a:lnTo>
                  <a:lnTo>
                    <a:pt x="2121408" y="414540"/>
                  </a:lnTo>
                  <a:lnTo>
                    <a:pt x="3066288" y="414540"/>
                  </a:lnTo>
                  <a:lnTo>
                    <a:pt x="3273552" y="207264"/>
                  </a:lnTo>
                  <a:close/>
                </a:path>
                <a:path w="4333240" h="414654">
                  <a:moveTo>
                    <a:pt x="4332732" y="207264"/>
                  </a:moveTo>
                  <a:lnTo>
                    <a:pt x="4125468" y="0"/>
                  </a:lnTo>
                  <a:lnTo>
                    <a:pt x="3180588" y="0"/>
                  </a:lnTo>
                  <a:lnTo>
                    <a:pt x="3387852" y="207264"/>
                  </a:lnTo>
                  <a:lnTo>
                    <a:pt x="3180588" y="414540"/>
                  </a:lnTo>
                  <a:lnTo>
                    <a:pt x="4125468" y="414540"/>
                  </a:lnTo>
                  <a:lnTo>
                    <a:pt x="4332732" y="207264"/>
                  </a:lnTo>
                  <a:close/>
                </a:path>
              </a:pathLst>
            </a:custGeom>
            <a:solidFill>
              <a:srgbClr val="4FAE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737860" y="3191255"/>
              <a:ext cx="2212975" cy="414655"/>
            </a:xfrm>
            <a:custGeom>
              <a:avLst/>
              <a:gdLst/>
              <a:ahLst/>
              <a:cxnLst/>
              <a:rect l="l" t="t" r="r" b="b"/>
              <a:pathLst>
                <a:path w="2212975" h="414654">
                  <a:moveTo>
                    <a:pt x="1152144" y="207264"/>
                  </a:moveTo>
                  <a:lnTo>
                    <a:pt x="944880" y="0"/>
                  </a:lnTo>
                  <a:lnTo>
                    <a:pt x="0" y="0"/>
                  </a:lnTo>
                  <a:lnTo>
                    <a:pt x="207264" y="207264"/>
                  </a:lnTo>
                  <a:lnTo>
                    <a:pt x="0" y="414540"/>
                  </a:lnTo>
                  <a:lnTo>
                    <a:pt x="944880" y="414540"/>
                  </a:lnTo>
                  <a:lnTo>
                    <a:pt x="1152144" y="207264"/>
                  </a:lnTo>
                  <a:close/>
                </a:path>
                <a:path w="2212975" h="414654">
                  <a:moveTo>
                    <a:pt x="2212848" y="207264"/>
                  </a:moveTo>
                  <a:lnTo>
                    <a:pt x="2005584" y="0"/>
                  </a:lnTo>
                  <a:lnTo>
                    <a:pt x="1060704" y="0"/>
                  </a:lnTo>
                  <a:lnTo>
                    <a:pt x="1267968" y="207264"/>
                  </a:lnTo>
                  <a:lnTo>
                    <a:pt x="1060704" y="414540"/>
                  </a:lnTo>
                  <a:lnTo>
                    <a:pt x="2005584" y="414540"/>
                  </a:lnTo>
                  <a:lnTo>
                    <a:pt x="2212848" y="207264"/>
                  </a:lnTo>
                  <a:close/>
                </a:path>
              </a:pathLst>
            </a:custGeom>
            <a:solidFill>
              <a:srgbClr val="FFC3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859267" y="3191255"/>
              <a:ext cx="1152525" cy="414655"/>
            </a:xfrm>
            <a:custGeom>
              <a:avLst/>
              <a:gdLst/>
              <a:ahLst/>
              <a:cxnLst/>
              <a:rect l="l" t="t" r="r" b="b"/>
              <a:pathLst>
                <a:path w="1152525" h="414654">
                  <a:moveTo>
                    <a:pt x="944879" y="0"/>
                  </a:moveTo>
                  <a:lnTo>
                    <a:pt x="0" y="0"/>
                  </a:lnTo>
                  <a:lnTo>
                    <a:pt x="207263" y="207264"/>
                  </a:lnTo>
                  <a:lnTo>
                    <a:pt x="0" y="414528"/>
                  </a:lnTo>
                  <a:lnTo>
                    <a:pt x="944879" y="414528"/>
                  </a:lnTo>
                  <a:lnTo>
                    <a:pt x="1152143" y="207264"/>
                  </a:lnTo>
                  <a:lnTo>
                    <a:pt x="944879" y="0"/>
                  </a:lnTo>
                  <a:close/>
                </a:path>
              </a:pathLst>
            </a:custGeom>
            <a:solidFill>
              <a:srgbClr val="E000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677156" y="3191255"/>
              <a:ext cx="1152525" cy="414655"/>
            </a:xfrm>
            <a:custGeom>
              <a:avLst/>
              <a:gdLst/>
              <a:ahLst/>
              <a:cxnLst/>
              <a:rect l="l" t="t" r="r" b="b"/>
              <a:pathLst>
                <a:path w="1152525" h="414654">
                  <a:moveTo>
                    <a:pt x="944880" y="0"/>
                  </a:moveTo>
                  <a:lnTo>
                    <a:pt x="0" y="0"/>
                  </a:lnTo>
                  <a:lnTo>
                    <a:pt x="207264" y="207264"/>
                  </a:lnTo>
                  <a:lnTo>
                    <a:pt x="0" y="414528"/>
                  </a:lnTo>
                  <a:lnTo>
                    <a:pt x="944880" y="414528"/>
                  </a:lnTo>
                  <a:lnTo>
                    <a:pt x="1152144" y="207264"/>
                  </a:lnTo>
                  <a:lnTo>
                    <a:pt x="944880" y="0"/>
                  </a:lnTo>
                  <a:close/>
                </a:path>
              </a:pathLst>
            </a:custGeom>
            <a:solidFill>
              <a:srgbClr val="FFC3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918448" y="3191255"/>
              <a:ext cx="3274060" cy="414655"/>
            </a:xfrm>
            <a:custGeom>
              <a:avLst/>
              <a:gdLst/>
              <a:ahLst/>
              <a:cxnLst/>
              <a:rect l="l" t="t" r="r" b="b"/>
              <a:pathLst>
                <a:path w="3274059" h="414654">
                  <a:moveTo>
                    <a:pt x="1152144" y="206502"/>
                  </a:moveTo>
                  <a:lnTo>
                    <a:pt x="945642" y="0"/>
                  </a:lnTo>
                  <a:lnTo>
                    <a:pt x="0" y="0"/>
                  </a:lnTo>
                  <a:lnTo>
                    <a:pt x="206502" y="206502"/>
                  </a:lnTo>
                  <a:lnTo>
                    <a:pt x="0" y="413004"/>
                  </a:lnTo>
                  <a:lnTo>
                    <a:pt x="945642" y="413004"/>
                  </a:lnTo>
                  <a:lnTo>
                    <a:pt x="1152144" y="206502"/>
                  </a:lnTo>
                  <a:close/>
                </a:path>
                <a:path w="3274059" h="414654">
                  <a:moveTo>
                    <a:pt x="2212848" y="207264"/>
                  </a:moveTo>
                  <a:lnTo>
                    <a:pt x="2005584" y="0"/>
                  </a:lnTo>
                  <a:lnTo>
                    <a:pt x="1060704" y="0"/>
                  </a:lnTo>
                  <a:lnTo>
                    <a:pt x="1267968" y="207264"/>
                  </a:lnTo>
                  <a:lnTo>
                    <a:pt x="1060704" y="414540"/>
                  </a:lnTo>
                  <a:lnTo>
                    <a:pt x="2005584" y="414540"/>
                  </a:lnTo>
                  <a:lnTo>
                    <a:pt x="2212848" y="207264"/>
                  </a:lnTo>
                  <a:close/>
                </a:path>
                <a:path w="3274059" h="414654">
                  <a:moveTo>
                    <a:pt x="3273552" y="207264"/>
                  </a:moveTo>
                  <a:lnTo>
                    <a:pt x="3066288" y="0"/>
                  </a:lnTo>
                  <a:lnTo>
                    <a:pt x="2121408" y="0"/>
                  </a:lnTo>
                  <a:lnTo>
                    <a:pt x="2328672" y="207264"/>
                  </a:lnTo>
                  <a:lnTo>
                    <a:pt x="2121408" y="414540"/>
                  </a:lnTo>
                  <a:lnTo>
                    <a:pt x="3066288" y="414540"/>
                  </a:lnTo>
                  <a:lnTo>
                    <a:pt x="3273552" y="207264"/>
                  </a:lnTo>
                  <a:close/>
                </a:path>
              </a:pathLst>
            </a:custGeom>
            <a:solidFill>
              <a:srgbClr val="E000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40436" y="3604259"/>
              <a:ext cx="0" cy="1014730"/>
            </a:xfrm>
            <a:custGeom>
              <a:avLst/>
              <a:gdLst/>
              <a:ahLst/>
              <a:cxnLst/>
              <a:rect l="l" t="t" r="r" b="b"/>
              <a:pathLst>
                <a:path h="1014729">
                  <a:moveTo>
                    <a:pt x="0" y="0"/>
                  </a:moveTo>
                  <a:lnTo>
                    <a:pt x="0" y="1014602"/>
                  </a:lnTo>
                </a:path>
              </a:pathLst>
            </a:custGeom>
            <a:ln w="12192">
              <a:solidFill>
                <a:srgbClr val="7E7E7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91439" y="3895481"/>
            <a:ext cx="874394" cy="75819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1200" b="1" dirty="0">
                <a:solidFill>
                  <a:srgbClr val="4FAE4F"/>
                </a:solidFill>
                <a:latin typeface="Arial"/>
                <a:cs typeface="Arial"/>
              </a:rPr>
              <a:t>1</a:t>
            </a:r>
            <a:r>
              <a:rPr sz="1200" b="1" spc="-55" dirty="0">
                <a:solidFill>
                  <a:srgbClr val="4FAE4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4FAE4F"/>
                </a:solidFill>
                <a:latin typeface="Arial"/>
                <a:cs typeface="Arial"/>
              </a:rPr>
              <a:t>ДЕНЬ</a:t>
            </a:r>
            <a:endParaRPr sz="1200">
              <a:latin typeface="Arial"/>
              <a:cs typeface="Arial"/>
            </a:endParaRPr>
          </a:p>
          <a:p>
            <a:pPr marL="219710" marR="5080">
              <a:lnSpc>
                <a:spcPct val="150000"/>
              </a:lnSpc>
              <a:spcBef>
                <a:spcPts val="5"/>
              </a:spcBef>
            </a:pPr>
            <a:r>
              <a:rPr sz="1000" spc="-5" dirty="0">
                <a:solidFill>
                  <a:srgbClr val="585858"/>
                </a:solidFill>
                <a:latin typeface="Arial"/>
                <a:cs typeface="Arial"/>
              </a:rPr>
              <a:t>Перу </a:t>
            </a:r>
            <a:r>
              <a:rPr sz="100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"/>
                <a:cs typeface="Arial"/>
              </a:rPr>
              <a:t>И</a:t>
            </a:r>
            <a:r>
              <a:rPr sz="1000" spc="-10" dirty="0">
                <a:solidFill>
                  <a:srgbClr val="585858"/>
                </a:solidFill>
                <a:latin typeface="Arial"/>
                <a:cs typeface="Arial"/>
              </a:rPr>
              <a:t>ндонез</a:t>
            </a:r>
            <a:r>
              <a:rPr sz="1000" spc="-15" dirty="0">
                <a:solidFill>
                  <a:srgbClr val="585858"/>
                </a:solidFill>
                <a:latin typeface="Arial"/>
                <a:cs typeface="Arial"/>
              </a:rPr>
              <a:t>и</a:t>
            </a:r>
            <a:r>
              <a:rPr sz="1000" spc="-5" dirty="0">
                <a:solidFill>
                  <a:srgbClr val="585858"/>
                </a:solidFill>
                <a:latin typeface="Arial"/>
                <a:cs typeface="Arial"/>
              </a:rPr>
              <a:t>я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972311" y="2558795"/>
            <a:ext cx="0" cy="631190"/>
          </a:xfrm>
          <a:custGeom>
            <a:avLst/>
            <a:gdLst/>
            <a:ahLst/>
            <a:cxnLst/>
            <a:rect l="l" t="t" r="r" b="b"/>
            <a:pathLst>
              <a:path h="631189">
                <a:moveTo>
                  <a:pt x="0" y="0"/>
                </a:moveTo>
                <a:lnTo>
                  <a:pt x="0" y="630936"/>
                </a:lnTo>
              </a:path>
            </a:pathLst>
          </a:custGeom>
          <a:ln w="12192">
            <a:solidFill>
              <a:srgbClr val="7E7E7E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28980" y="2459313"/>
            <a:ext cx="617855" cy="46037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200" b="1" dirty="0">
                <a:solidFill>
                  <a:srgbClr val="4FAE4F"/>
                </a:solidFill>
                <a:latin typeface="Arial"/>
                <a:cs typeface="Arial"/>
              </a:rPr>
              <a:t>2</a:t>
            </a:r>
            <a:r>
              <a:rPr sz="1200" b="1" spc="-55" dirty="0">
                <a:solidFill>
                  <a:srgbClr val="4FAE4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4FAE4F"/>
                </a:solidFill>
                <a:latin typeface="Arial"/>
                <a:cs typeface="Arial"/>
              </a:rPr>
              <a:t>ДЕНЬ</a:t>
            </a:r>
            <a:endParaRPr sz="1200">
              <a:latin typeface="Arial"/>
              <a:cs typeface="Arial"/>
            </a:endParaRPr>
          </a:p>
          <a:p>
            <a:pPr marL="140970">
              <a:lnSpc>
                <a:spcPct val="100000"/>
              </a:lnSpc>
              <a:spcBef>
                <a:spcPts val="355"/>
              </a:spcBef>
            </a:pPr>
            <a:r>
              <a:rPr sz="1000" spc="-15" dirty="0">
                <a:solidFill>
                  <a:srgbClr val="585858"/>
                </a:solidFill>
                <a:latin typeface="Arial"/>
                <a:cs typeface="Arial"/>
              </a:rPr>
              <a:t>Уругвай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208532" y="2002535"/>
            <a:ext cx="0" cy="1187450"/>
          </a:xfrm>
          <a:custGeom>
            <a:avLst/>
            <a:gdLst/>
            <a:ahLst/>
            <a:cxnLst/>
            <a:rect l="l" t="t" r="r" b="b"/>
            <a:pathLst>
              <a:path h="1187450">
                <a:moveTo>
                  <a:pt x="0" y="0"/>
                </a:moveTo>
                <a:lnTo>
                  <a:pt x="0" y="1187196"/>
                </a:lnTo>
              </a:path>
            </a:pathLst>
          </a:custGeom>
          <a:ln w="12192">
            <a:solidFill>
              <a:srgbClr val="7E7E7E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253439" y="1883103"/>
            <a:ext cx="836294" cy="5003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200" b="1" spc="-5" dirty="0">
                <a:solidFill>
                  <a:srgbClr val="4FAE4F"/>
                </a:solidFill>
                <a:latin typeface="Arial"/>
                <a:cs typeface="Arial"/>
              </a:rPr>
              <a:t>2</a:t>
            </a:r>
            <a:r>
              <a:rPr sz="1200" b="1" spc="-35" dirty="0">
                <a:solidFill>
                  <a:srgbClr val="4FAE4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4FAE4F"/>
                </a:solidFill>
                <a:latin typeface="Arial"/>
                <a:cs typeface="Arial"/>
              </a:rPr>
              <a:t>–</a:t>
            </a:r>
            <a:r>
              <a:rPr sz="1200" b="1" spc="-25" dirty="0">
                <a:solidFill>
                  <a:srgbClr val="4FAE4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4FAE4F"/>
                </a:solidFill>
                <a:latin typeface="Arial"/>
                <a:cs typeface="Arial"/>
              </a:rPr>
              <a:t>3</a:t>
            </a:r>
            <a:r>
              <a:rPr sz="1200" b="1" spc="-35" dirty="0">
                <a:solidFill>
                  <a:srgbClr val="4FAE4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4FAE4F"/>
                </a:solidFill>
                <a:latin typeface="Arial"/>
                <a:cs typeface="Arial"/>
              </a:rPr>
              <a:t>ДЕНЬ</a:t>
            </a:r>
            <a:endParaRPr sz="1200">
              <a:latin typeface="Arial"/>
              <a:cs typeface="Arial"/>
            </a:endParaRPr>
          </a:p>
          <a:p>
            <a:pPr marL="188595">
              <a:lnSpc>
                <a:spcPct val="100000"/>
              </a:lnSpc>
              <a:spcBef>
                <a:spcPts val="495"/>
              </a:spcBef>
            </a:pPr>
            <a:r>
              <a:rPr sz="1000" spc="-5" dirty="0">
                <a:solidFill>
                  <a:srgbClr val="585858"/>
                </a:solidFill>
                <a:latin typeface="Arial"/>
                <a:cs typeface="Arial"/>
              </a:rPr>
              <a:t>Казахстан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542288" y="3604259"/>
            <a:ext cx="0" cy="857885"/>
          </a:xfrm>
          <a:custGeom>
            <a:avLst/>
            <a:gdLst/>
            <a:ahLst/>
            <a:cxnLst/>
            <a:rect l="l" t="t" r="r" b="b"/>
            <a:pathLst>
              <a:path h="857885">
                <a:moveTo>
                  <a:pt x="0" y="0"/>
                </a:moveTo>
                <a:lnTo>
                  <a:pt x="0" y="857757"/>
                </a:lnTo>
              </a:path>
            </a:pathLst>
          </a:custGeom>
          <a:ln w="12192">
            <a:solidFill>
              <a:srgbClr val="7E7E7E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593850" y="3895787"/>
            <a:ext cx="665480" cy="528955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1200" b="1" dirty="0">
                <a:solidFill>
                  <a:srgbClr val="4FAE4F"/>
                </a:solidFill>
                <a:latin typeface="Arial"/>
                <a:cs typeface="Arial"/>
              </a:rPr>
              <a:t>3</a:t>
            </a:r>
            <a:r>
              <a:rPr sz="1200" b="1" spc="-55" dirty="0">
                <a:solidFill>
                  <a:srgbClr val="4FAE4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4FAE4F"/>
                </a:solidFill>
                <a:latin typeface="Arial"/>
                <a:cs typeface="Arial"/>
              </a:rPr>
              <a:t>ДЕНЬ</a:t>
            </a:r>
            <a:endParaRPr sz="1200">
              <a:latin typeface="Arial"/>
              <a:cs typeface="Arial"/>
            </a:endParaRPr>
          </a:p>
          <a:p>
            <a:pPr marL="231775">
              <a:lnSpc>
                <a:spcPct val="100000"/>
              </a:lnSpc>
              <a:spcBef>
                <a:spcPts val="600"/>
              </a:spcBef>
            </a:pPr>
            <a:r>
              <a:rPr sz="1000" spc="10" dirty="0">
                <a:solidFill>
                  <a:srgbClr val="585858"/>
                </a:solidFill>
                <a:latin typeface="Arial"/>
                <a:cs typeface="Arial"/>
              </a:rPr>
              <a:t>Т</a:t>
            </a:r>
            <a:r>
              <a:rPr sz="1000" spc="-35" dirty="0">
                <a:solidFill>
                  <a:srgbClr val="585858"/>
                </a:solidFill>
                <a:latin typeface="Arial"/>
                <a:cs typeface="Arial"/>
              </a:rPr>
              <a:t>у</a:t>
            </a:r>
            <a:r>
              <a:rPr sz="1000" spc="-10" dirty="0">
                <a:solidFill>
                  <a:srgbClr val="585858"/>
                </a:solidFill>
                <a:latin typeface="Arial"/>
                <a:cs typeface="Arial"/>
              </a:rPr>
              <a:t>р</a:t>
            </a:r>
            <a:r>
              <a:rPr sz="1000" spc="-5" dirty="0">
                <a:solidFill>
                  <a:srgbClr val="585858"/>
                </a:solidFill>
                <a:latin typeface="Arial"/>
                <a:cs typeface="Arial"/>
              </a:rPr>
              <a:t>ц</a:t>
            </a:r>
            <a:r>
              <a:rPr sz="1000" spc="-10" dirty="0">
                <a:solidFill>
                  <a:srgbClr val="585858"/>
                </a:solidFill>
                <a:latin typeface="Arial"/>
                <a:cs typeface="Arial"/>
              </a:rPr>
              <a:t>и</a:t>
            </a:r>
            <a:r>
              <a:rPr sz="1000" spc="-5" dirty="0">
                <a:solidFill>
                  <a:srgbClr val="585858"/>
                </a:solidFill>
                <a:latin typeface="Arial"/>
                <a:cs typeface="Arial"/>
              </a:rPr>
              <a:t>я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423160" y="3604259"/>
            <a:ext cx="0" cy="3115945"/>
          </a:xfrm>
          <a:custGeom>
            <a:avLst/>
            <a:gdLst/>
            <a:ahLst/>
            <a:cxnLst/>
            <a:rect l="l" t="t" r="r" b="b"/>
            <a:pathLst>
              <a:path h="3115945">
                <a:moveTo>
                  <a:pt x="0" y="0"/>
                </a:moveTo>
                <a:lnTo>
                  <a:pt x="0" y="3115792"/>
                </a:lnTo>
              </a:path>
            </a:pathLst>
          </a:custGeom>
          <a:ln w="12192">
            <a:solidFill>
              <a:srgbClr val="7E7E7E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480564" y="3964685"/>
            <a:ext cx="1244600" cy="2746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4FAE4F"/>
                </a:solidFill>
                <a:latin typeface="Arial"/>
                <a:cs typeface="Arial"/>
              </a:rPr>
              <a:t>5</a:t>
            </a:r>
            <a:r>
              <a:rPr sz="1200" b="1" spc="-55" dirty="0">
                <a:solidFill>
                  <a:srgbClr val="4FAE4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4FAE4F"/>
                </a:solidFill>
                <a:latin typeface="Arial"/>
                <a:cs typeface="Arial"/>
              </a:rPr>
              <a:t>ДЕНЬ</a:t>
            </a:r>
            <a:endParaRPr sz="1200">
              <a:latin typeface="Arial"/>
              <a:cs typeface="Arial"/>
            </a:endParaRPr>
          </a:p>
          <a:p>
            <a:pPr marL="203835" marR="354965">
              <a:lnSpc>
                <a:spcPct val="150000"/>
              </a:lnSpc>
              <a:spcBef>
                <a:spcPts val="180"/>
              </a:spcBef>
            </a:pPr>
            <a:r>
              <a:rPr sz="1000" spc="-10" dirty="0">
                <a:solidFill>
                  <a:srgbClr val="585858"/>
                </a:solidFill>
                <a:latin typeface="Arial"/>
                <a:cs typeface="Arial"/>
              </a:rPr>
              <a:t>Эквадор </a:t>
            </a:r>
            <a:r>
              <a:rPr sz="1000" spc="-5" dirty="0">
                <a:solidFill>
                  <a:srgbClr val="585858"/>
                </a:solidFill>
                <a:latin typeface="Arial"/>
                <a:cs typeface="Arial"/>
              </a:rPr>
              <a:t> Эстония </a:t>
            </a:r>
            <a:r>
              <a:rPr sz="100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Arial"/>
                <a:cs typeface="Arial"/>
              </a:rPr>
              <a:t>Ф</a:t>
            </a:r>
            <a:r>
              <a:rPr sz="1000" spc="-15" dirty="0">
                <a:solidFill>
                  <a:srgbClr val="585858"/>
                </a:solidFill>
                <a:latin typeface="Arial"/>
                <a:cs typeface="Arial"/>
              </a:rPr>
              <a:t>ил</a:t>
            </a:r>
            <a:r>
              <a:rPr sz="1000" spc="-10" dirty="0">
                <a:solidFill>
                  <a:srgbClr val="585858"/>
                </a:solidFill>
                <a:latin typeface="Arial"/>
                <a:cs typeface="Arial"/>
              </a:rPr>
              <a:t>и</a:t>
            </a:r>
            <a:r>
              <a:rPr sz="1000" spc="-5" dirty="0">
                <a:solidFill>
                  <a:srgbClr val="585858"/>
                </a:solidFill>
                <a:latin typeface="Arial"/>
                <a:cs typeface="Arial"/>
              </a:rPr>
              <a:t>пп</a:t>
            </a:r>
            <a:r>
              <a:rPr sz="1000" spc="-10" dirty="0">
                <a:solidFill>
                  <a:srgbClr val="585858"/>
                </a:solidFill>
                <a:latin typeface="Arial"/>
                <a:cs typeface="Arial"/>
              </a:rPr>
              <a:t>ины  Сальвадор </a:t>
            </a:r>
            <a:r>
              <a:rPr sz="1000" spc="-26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Arial"/>
                <a:cs typeface="Arial"/>
              </a:rPr>
              <a:t>Сейшелы</a:t>
            </a:r>
            <a:endParaRPr sz="1000">
              <a:latin typeface="Arial"/>
              <a:cs typeface="Arial"/>
            </a:endParaRPr>
          </a:p>
          <a:p>
            <a:pPr marL="203835">
              <a:lnSpc>
                <a:spcPct val="100000"/>
              </a:lnSpc>
              <a:spcBef>
                <a:spcPts val="600"/>
              </a:spcBef>
            </a:pPr>
            <a:r>
              <a:rPr sz="1000" spc="-35" dirty="0">
                <a:solidFill>
                  <a:srgbClr val="585858"/>
                </a:solidFill>
                <a:latin typeface="Arial"/>
                <a:cs typeface="Arial"/>
              </a:rPr>
              <a:t>Ре</a:t>
            </a:r>
            <a:r>
              <a:rPr sz="1000" spc="-25" dirty="0">
                <a:solidFill>
                  <a:srgbClr val="585858"/>
                </a:solidFill>
                <a:latin typeface="Arial"/>
                <a:cs typeface="Arial"/>
              </a:rPr>
              <a:t>с</a:t>
            </a:r>
            <a:r>
              <a:rPr sz="1000" spc="-30" dirty="0">
                <a:solidFill>
                  <a:srgbClr val="585858"/>
                </a:solidFill>
                <a:latin typeface="Arial"/>
                <a:cs typeface="Arial"/>
              </a:rPr>
              <a:t>п</a:t>
            </a:r>
            <a:r>
              <a:rPr sz="1000" spc="-60" dirty="0">
                <a:solidFill>
                  <a:srgbClr val="585858"/>
                </a:solidFill>
                <a:latin typeface="Arial"/>
                <a:cs typeface="Arial"/>
              </a:rPr>
              <a:t>у</a:t>
            </a:r>
            <a:r>
              <a:rPr sz="1000" spc="-25" dirty="0">
                <a:solidFill>
                  <a:srgbClr val="585858"/>
                </a:solidFill>
                <a:latin typeface="Arial"/>
                <a:cs typeface="Arial"/>
              </a:rPr>
              <a:t>б</a:t>
            </a:r>
            <a:r>
              <a:rPr sz="1000" spc="-40" dirty="0">
                <a:solidFill>
                  <a:srgbClr val="585858"/>
                </a:solidFill>
                <a:latin typeface="Arial"/>
                <a:cs typeface="Arial"/>
              </a:rPr>
              <a:t>л</a:t>
            </a:r>
            <a:r>
              <a:rPr sz="1000" spc="-35" dirty="0">
                <a:solidFill>
                  <a:srgbClr val="585858"/>
                </a:solidFill>
                <a:latin typeface="Arial"/>
                <a:cs typeface="Arial"/>
              </a:rPr>
              <a:t>ик</a:t>
            </a:r>
            <a:r>
              <a:rPr sz="1000" spc="-5" dirty="0">
                <a:solidFill>
                  <a:srgbClr val="585858"/>
                </a:solidFill>
                <a:latin typeface="Arial"/>
                <a:cs typeface="Arial"/>
              </a:rPr>
              <a:t>а</a:t>
            </a:r>
            <a:r>
              <a:rPr sz="1000" spc="-7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585858"/>
                </a:solidFill>
                <a:latin typeface="Arial"/>
                <a:cs typeface="Arial"/>
              </a:rPr>
              <a:t>Коре</a:t>
            </a:r>
            <a:r>
              <a:rPr sz="1000" spc="-5" dirty="0">
                <a:solidFill>
                  <a:srgbClr val="585858"/>
                </a:solidFill>
                <a:latin typeface="Arial"/>
                <a:cs typeface="Arial"/>
              </a:rPr>
              <a:t>я</a:t>
            </a:r>
            <a:endParaRPr sz="1000">
              <a:latin typeface="Arial"/>
              <a:cs typeface="Arial"/>
            </a:endParaRPr>
          </a:p>
          <a:p>
            <a:pPr marL="203835" marR="381635">
              <a:lnSpc>
                <a:spcPct val="150000"/>
              </a:lnSpc>
              <a:spcBef>
                <a:spcPts val="5"/>
              </a:spcBef>
            </a:pPr>
            <a:r>
              <a:rPr sz="1000" spc="-10" dirty="0">
                <a:solidFill>
                  <a:srgbClr val="585858"/>
                </a:solidFill>
                <a:latin typeface="Arial"/>
                <a:cs typeface="Arial"/>
              </a:rPr>
              <a:t>Маврикий </a:t>
            </a:r>
            <a:r>
              <a:rPr sz="10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Arial"/>
                <a:cs typeface="Arial"/>
              </a:rPr>
              <a:t>Ко</a:t>
            </a:r>
            <a:r>
              <a:rPr sz="1000" spc="-5" dirty="0">
                <a:solidFill>
                  <a:srgbClr val="585858"/>
                </a:solidFill>
                <a:latin typeface="Arial"/>
                <a:cs typeface="Arial"/>
              </a:rPr>
              <a:t>ста</a:t>
            </a:r>
            <a:r>
              <a:rPr sz="1000" spc="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Arial"/>
                <a:cs typeface="Arial"/>
              </a:rPr>
              <a:t>Рика  Колумбия </a:t>
            </a:r>
            <a:r>
              <a:rPr sz="10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585858"/>
                </a:solidFill>
                <a:latin typeface="Arial"/>
                <a:cs typeface="Arial"/>
              </a:rPr>
              <a:t>Грузия </a:t>
            </a:r>
            <a:r>
              <a:rPr sz="1000" spc="-10" dirty="0">
                <a:solidFill>
                  <a:srgbClr val="585858"/>
                </a:solidFill>
                <a:latin typeface="Arial"/>
                <a:cs typeface="Arial"/>
              </a:rPr>
              <a:t> Армения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675001" y="1963673"/>
            <a:ext cx="710565" cy="917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4FAE4F"/>
                </a:solidFill>
                <a:latin typeface="Arial"/>
                <a:cs typeface="Arial"/>
              </a:rPr>
              <a:t>6</a:t>
            </a:r>
            <a:r>
              <a:rPr sz="1200" b="1" spc="-10" dirty="0">
                <a:solidFill>
                  <a:srgbClr val="4FAE4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4FAE4F"/>
                </a:solidFill>
                <a:latin typeface="Arial"/>
                <a:cs typeface="Arial"/>
              </a:rPr>
              <a:t>ДЕНЬ</a:t>
            </a:r>
            <a:endParaRPr sz="1200">
              <a:latin typeface="Arial"/>
              <a:cs typeface="Arial"/>
            </a:endParaRPr>
          </a:p>
          <a:p>
            <a:pPr marL="243840" marR="5080" algn="just">
              <a:lnSpc>
                <a:spcPct val="150100"/>
              </a:lnSpc>
              <a:spcBef>
                <a:spcPts val="180"/>
              </a:spcBef>
            </a:pPr>
            <a:r>
              <a:rPr sz="1000" b="1" u="heavy" spc="-10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Р</a:t>
            </a:r>
            <a:r>
              <a:rPr sz="1000" b="1" u="heavy" spc="-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о</a:t>
            </a:r>
            <a:r>
              <a:rPr sz="1000" b="1" u="heavy" spc="-10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сс</a:t>
            </a:r>
            <a:r>
              <a:rPr sz="1000" b="1" u="heavy" spc="-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ия </a:t>
            </a:r>
            <a:r>
              <a:rPr sz="1000" b="1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Arial"/>
                <a:cs typeface="Arial"/>
              </a:rPr>
              <a:t>Латвия </a:t>
            </a:r>
            <a:r>
              <a:rPr sz="1000" spc="-27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Arial"/>
                <a:cs typeface="Arial"/>
              </a:rPr>
              <a:t>Литва</a:t>
            </a:r>
            <a:endParaRPr sz="10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497579" y="1405127"/>
            <a:ext cx="0" cy="1785620"/>
          </a:xfrm>
          <a:custGeom>
            <a:avLst/>
            <a:gdLst/>
            <a:ahLst/>
            <a:cxnLst/>
            <a:rect l="l" t="t" r="r" b="b"/>
            <a:pathLst>
              <a:path h="1785620">
                <a:moveTo>
                  <a:pt x="0" y="0"/>
                </a:moveTo>
                <a:lnTo>
                  <a:pt x="0" y="1785620"/>
                </a:lnTo>
              </a:path>
            </a:pathLst>
          </a:custGeom>
          <a:ln w="12192">
            <a:solidFill>
              <a:srgbClr val="7E7E7E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3566540" y="1361947"/>
            <a:ext cx="823594" cy="455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4FAE4F"/>
                </a:solidFill>
                <a:latin typeface="Arial"/>
                <a:cs typeface="Arial"/>
              </a:rPr>
              <a:t>7</a:t>
            </a:r>
            <a:r>
              <a:rPr sz="1200" b="1" spc="-55" dirty="0">
                <a:solidFill>
                  <a:srgbClr val="4FAE4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4FAE4F"/>
                </a:solidFill>
                <a:latin typeface="Arial"/>
                <a:cs typeface="Arial"/>
              </a:rPr>
              <a:t>ДЕНЬ</a:t>
            </a:r>
            <a:endParaRPr sz="1200">
              <a:latin typeface="Arial"/>
              <a:cs typeface="Arial"/>
            </a:endParaRPr>
          </a:p>
          <a:p>
            <a:pPr marL="157480">
              <a:lnSpc>
                <a:spcPct val="100000"/>
              </a:lnSpc>
              <a:spcBef>
                <a:spcPts val="750"/>
              </a:spcBef>
            </a:pPr>
            <a:r>
              <a:rPr sz="1000" spc="-10" dirty="0">
                <a:solidFill>
                  <a:srgbClr val="585858"/>
                </a:solidFill>
                <a:latin typeface="Arial"/>
                <a:cs typeface="Arial"/>
              </a:rPr>
              <a:t>Македония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444754" y="3591814"/>
            <a:ext cx="6903084" cy="3134995"/>
            <a:chOff x="444754" y="3591814"/>
            <a:chExt cx="6903084" cy="3134995"/>
          </a:xfrm>
        </p:grpSpPr>
        <p:sp>
          <p:nvSpPr>
            <p:cNvPr id="34" name="object 34"/>
            <p:cNvSpPr/>
            <p:nvPr/>
          </p:nvSpPr>
          <p:spPr>
            <a:xfrm>
              <a:off x="451104" y="3598164"/>
              <a:ext cx="6890384" cy="205740"/>
            </a:xfrm>
            <a:custGeom>
              <a:avLst/>
              <a:gdLst/>
              <a:ahLst/>
              <a:cxnLst/>
              <a:rect l="l" t="t" r="r" b="b"/>
              <a:pathLst>
                <a:path w="6890384" h="205739">
                  <a:moveTo>
                    <a:pt x="0" y="0"/>
                  </a:moveTo>
                  <a:lnTo>
                    <a:pt x="9094" y="40022"/>
                  </a:lnTo>
                  <a:lnTo>
                    <a:pt x="33896" y="72723"/>
                  </a:lnTo>
                  <a:lnTo>
                    <a:pt x="70680" y="94779"/>
                  </a:lnTo>
                  <a:lnTo>
                    <a:pt x="115722" y="102869"/>
                  </a:lnTo>
                  <a:lnTo>
                    <a:pt x="3960749" y="102869"/>
                  </a:lnTo>
                  <a:lnTo>
                    <a:pt x="4005776" y="110960"/>
                  </a:lnTo>
                  <a:lnTo>
                    <a:pt x="4042552" y="133016"/>
                  </a:lnTo>
                  <a:lnTo>
                    <a:pt x="4067351" y="165717"/>
                  </a:lnTo>
                  <a:lnTo>
                    <a:pt x="4076446" y="205740"/>
                  </a:lnTo>
                  <a:lnTo>
                    <a:pt x="4085540" y="165717"/>
                  </a:lnTo>
                  <a:lnTo>
                    <a:pt x="4110339" y="133016"/>
                  </a:lnTo>
                  <a:lnTo>
                    <a:pt x="4147115" y="110960"/>
                  </a:lnTo>
                  <a:lnTo>
                    <a:pt x="4192143" y="102869"/>
                  </a:lnTo>
                  <a:lnTo>
                    <a:pt x="6774307" y="102869"/>
                  </a:lnTo>
                  <a:lnTo>
                    <a:pt x="6819334" y="94779"/>
                  </a:lnTo>
                  <a:lnTo>
                    <a:pt x="6856110" y="72723"/>
                  </a:lnTo>
                  <a:lnTo>
                    <a:pt x="6880909" y="40022"/>
                  </a:lnTo>
                  <a:lnTo>
                    <a:pt x="6890004" y="0"/>
                  </a:lnTo>
                </a:path>
              </a:pathLst>
            </a:custGeom>
            <a:ln w="12192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523232" y="3874008"/>
              <a:ext cx="0" cy="2846705"/>
            </a:xfrm>
            <a:custGeom>
              <a:avLst/>
              <a:gdLst/>
              <a:ahLst/>
              <a:cxnLst/>
              <a:rect l="l" t="t" r="r" b="b"/>
              <a:pathLst>
                <a:path h="2846704">
                  <a:moveTo>
                    <a:pt x="0" y="0"/>
                  </a:moveTo>
                  <a:lnTo>
                    <a:pt x="0" y="2846324"/>
                  </a:lnTo>
                </a:path>
              </a:pathLst>
            </a:custGeom>
            <a:ln w="12192">
              <a:solidFill>
                <a:srgbClr val="7E7E7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4802885" y="3786276"/>
            <a:ext cx="2576830" cy="299847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000" spc="-5" dirty="0">
                <a:solidFill>
                  <a:srgbClr val="585858"/>
                </a:solidFill>
                <a:latin typeface="Arial"/>
                <a:cs typeface="Arial"/>
              </a:rPr>
              <a:t>Китай </a:t>
            </a:r>
            <a:r>
              <a:rPr sz="1000" b="1" spc="-5" dirty="0">
                <a:solidFill>
                  <a:srgbClr val="FFC32D"/>
                </a:solidFill>
                <a:latin typeface="Arial"/>
                <a:cs typeface="Arial"/>
              </a:rPr>
              <a:t>(13</a:t>
            </a:r>
            <a:r>
              <a:rPr sz="1000" b="1" spc="-30" dirty="0">
                <a:solidFill>
                  <a:srgbClr val="FFC32D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C32D"/>
                </a:solidFill>
                <a:latin typeface="Arial"/>
                <a:cs typeface="Arial"/>
              </a:rPr>
              <a:t>день)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000" spc="-5" dirty="0">
                <a:solidFill>
                  <a:srgbClr val="585858"/>
                </a:solidFill>
                <a:latin typeface="Arial"/>
                <a:cs typeface="Arial"/>
              </a:rPr>
              <a:t>Швеция</a:t>
            </a:r>
            <a:r>
              <a:rPr sz="1000" spc="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C32D"/>
                </a:solidFill>
                <a:latin typeface="Arial"/>
                <a:cs typeface="Arial"/>
              </a:rPr>
              <a:t>(в</a:t>
            </a:r>
            <a:r>
              <a:rPr sz="1000" b="1" spc="-10" dirty="0">
                <a:solidFill>
                  <a:srgbClr val="FFC32D"/>
                </a:solidFill>
                <a:latin typeface="Arial"/>
                <a:cs typeface="Arial"/>
              </a:rPr>
              <a:t> пределах </a:t>
            </a:r>
            <a:r>
              <a:rPr sz="1000" b="1" spc="-5" dirty="0">
                <a:solidFill>
                  <a:srgbClr val="FFC32D"/>
                </a:solidFill>
                <a:latin typeface="Arial"/>
                <a:cs typeface="Arial"/>
              </a:rPr>
              <a:t>2-х</a:t>
            </a:r>
            <a:r>
              <a:rPr sz="1000" b="1" spc="-25" dirty="0">
                <a:solidFill>
                  <a:srgbClr val="FFC32D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FFC32D"/>
                </a:solidFill>
                <a:latin typeface="Arial"/>
                <a:cs typeface="Arial"/>
              </a:rPr>
              <a:t>недель)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000" spc="-10" dirty="0">
                <a:solidFill>
                  <a:srgbClr val="585858"/>
                </a:solidFill>
                <a:latin typeface="Arial"/>
                <a:cs typeface="Arial"/>
              </a:rPr>
              <a:t>Франция</a:t>
            </a:r>
            <a:r>
              <a:rPr sz="10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C32D"/>
                </a:solidFill>
                <a:latin typeface="Arial"/>
                <a:cs typeface="Arial"/>
              </a:rPr>
              <a:t>(13</a:t>
            </a:r>
            <a:r>
              <a:rPr sz="1000" b="1" spc="-35" dirty="0">
                <a:solidFill>
                  <a:srgbClr val="FFC32D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C32D"/>
                </a:solidFill>
                <a:latin typeface="Arial"/>
                <a:cs typeface="Arial"/>
              </a:rPr>
              <a:t>день)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000" spc="-10" dirty="0">
                <a:solidFill>
                  <a:srgbClr val="585858"/>
                </a:solidFill>
                <a:latin typeface="Arial"/>
                <a:cs typeface="Arial"/>
              </a:rPr>
              <a:t>Финляндия</a:t>
            </a:r>
            <a:r>
              <a:rPr sz="1000" spc="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C32D"/>
                </a:solidFill>
                <a:latin typeface="Arial"/>
                <a:cs typeface="Arial"/>
              </a:rPr>
              <a:t>(14</a:t>
            </a:r>
            <a:r>
              <a:rPr sz="1000" b="1" spc="-20" dirty="0">
                <a:solidFill>
                  <a:srgbClr val="FFC32D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C32D"/>
                </a:solidFill>
                <a:latin typeface="Arial"/>
                <a:cs typeface="Arial"/>
              </a:rPr>
              <a:t>день)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000" spc="-10" dirty="0">
                <a:solidFill>
                  <a:srgbClr val="585858"/>
                </a:solidFill>
                <a:latin typeface="Arial"/>
                <a:cs typeface="Arial"/>
              </a:rPr>
              <a:t>США</a:t>
            </a:r>
            <a:r>
              <a:rPr sz="10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C32D"/>
                </a:solidFill>
                <a:latin typeface="Arial"/>
                <a:cs typeface="Arial"/>
              </a:rPr>
              <a:t>(около 2-х</a:t>
            </a:r>
            <a:r>
              <a:rPr sz="1000" b="1" spc="-30" dirty="0">
                <a:solidFill>
                  <a:srgbClr val="FFC32D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FFC32D"/>
                </a:solidFill>
                <a:latin typeface="Arial"/>
                <a:cs typeface="Arial"/>
              </a:rPr>
              <a:t>недель)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000" spc="-10" dirty="0">
                <a:solidFill>
                  <a:srgbClr val="585858"/>
                </a:solidFill>
                <a:latin typeface="Arial"/>
                <a:cs typeface="Arial"/>
              </a:rPr>
              <a:t>Португалия</a:t>
            </a:r>
            <a:r>
              <a:rPr sz="1000" spc="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C32D"/>
                </a:solidFill>
                <a:latin typeface="Arial"/>
                <a:cs typeface="Arial"/>
              </a:rPr>
              <a:t>(14</a:t>
            </a:r>
            <a:r>
              <a:rPr sz="1000" b="1" spc="-30" dirty="0">
                <a:solidFill>
                  <a:srgbClr val="FFC32D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FFC32D"/>
                </a:solidFill>
                <a:latin typeface="Arial"/>
                <a:cs typeface="Arial"/>
              </a:rPr>
              <a:t>день)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000" spc="-5" dirty="0">
                <a:solidFill>
                  <a:srgbClr val="585858"/>
                </a:solidFill>
                <a:latin typeface="Arial"/>
                <a:cs typeface="Arial"/>
              </a:rPr>
              <a:t>Италия</a:t>
            </a:r>
            <a:r>
              <a:rPr sz="1000" spc="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C32D"/>
                </a:solidFill>
                <a:latin typeface="Arial"/>
                <a:cs typeface="Arial"/>
              </a:rPr>
              <a:t>(в</a:t>
            </a:r>
            <a:r>
              <a:rPr sz="1000" b="1" spc="-10" dirty="0">
                <a:solidFill>
                  <a:srgbClr val="FFC32D"/>
                </a:solidFill>
                <a:latin typeface="Arial"/>
                <a:cs typeface="Arial"/>
              </a:rPr>
              <a:t> пределах </a:t>
            </a:r>
            <a:r>
              <a:rPr sz="1000" b="1" spc="-5" dirty="0">
                <a:solidFill>
                  <a:srgbClr val="FFC32D"/>
                </a:solidFill>
                <a:latin typeface="Arial"/>
                <a:cs typeface="Arial"/>
              </a:rPr>
              <a:t>2-х </a:t>
            </a:r>
            <a:r>
              <a:rPr sz="1000" b="1" spc="-10" dirty="0">
                <a:solidFill>
                  <a:srgbClr val="FFC32D"/>
                </a:solidFill>
                <a:latin typeface="Arial"/>
                <a:cs typeface="Arial"/>
              </a:rPr>
              <a:t>недель)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50000"/>
              </a:lnSpc>
            </a:pPr>
            <a:r>
              <a:rPr sz="1000" spc="-5" dirty="0">
                <a:solidFill>
                  <a:srgbClr val="585858"/>
                </a:solidFill>
                <a:latin typeface="Arial"/>
                <a:cs typeface="Arial"/>
              </a:rPr>
              <a:t>Испания </a:t>
            </a:r>
            <a:r>
              <a:rPr sz="1000" b="1" spc="-5" dirty="0">
                <a:solidFill>
                  <a:srgbClr val="FFC32D"/>
                </a:solidFill>
                <a:latin typeface="Arial"/>
                <a:cs typeface="Arial"/>
              </a:rPr>
              <a:t>(в </a:t>
            </a:r>
            <a:r>
              <a:rPr sz="1000" b="1" spc="-10" dirty="0">
                <a:solidFill>
                  <a:srgbClr val="FFC32D"/>
                </a:solidFill>
                <a:latin typeface="Arial"/>
                <a:cs typeface="Arial"/>
              </a:rPr>
              <a:t>пределах </a:t>
            </a:r>
            <a:r>
              <a:rPr sz="1000" b="1" spc="-5" dirty="0">
                <a:solidFill>
                  <a:srgbClr val="FFC32D"/>
                </a:solidFill>
                <a:latin typeface="Arial"/>
                <a:cs typeface="Arial"/>
              </a:rPr>
              <a:t>2-х </a:t>
            </a:r>
            <a:r>
              <a:rPr sz="1000" b="1" spc="-10" dirty="0">
                <a:solidFill>
                  <a:srgbClr val="FFC32D"/>
                </a:solidFill>
                <a:latin typeface="Arial"/>
                <a:cs typeface="Arial"/>
              </a:rPr>
              <a:t>недель) </a:t>
            </a:r>
            <a:r>
              <a:rPr sz="1000" b="1" spc="-5" dirty="0">
                <a:solidFill>
                  <a:srgbClr val="FFC32D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"/>
                <a:cs typeface="Arial"/>
              </a:rPr>
              <a:t>Германия </a:t>
            </a:r>
            <a:r>
              <a:rPr sz="1000" b="1" spc="-5" dirty="0">
                <a:solidFill>
                  <a:srgbClr val="FFC32D"/>
                </a:solidFill>
                <a:latin typeface="Arial"/>
                <a:cs typeface="Arial"/>
              </a:rPr>
              <a:t>(примерно в конце 2-й </a:t>
            </a:r>
            <a:r>
              <a:rPr sz="1000" b="1" spc="-10" dirty="0">
                <a:solidFill>
                  <a:srgbClr val="FFC32D"/>
                </a:solidFill>
                <a:latin typeface="Arial"/>
                <a:cs typeface="Arial"/>
              </a:rPr>
              <a:t>недели) </a:t>
            </a:r>
            <a:r>
              <a:rPr sz="1000" b="1" spc="-265" dirty="0">
                <a:solidFill>
                  <a:srgbClr val="FFC32D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Arial"/>
                <a:cs typeface="Arial"/>
              </a:rPr>
              <a:t>Болгария</a:t>
            </a:r>
            <a:r>
              <a:rPr sz="1000" spc="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C32D"/>
                </a:solidFill>
                <a:latin typeface="Arial"/>
                <a:cs typeface="Arial"/>
              </a:rPr>
              <a:t>(около</a:t>
            </a:r>
            <a:r>
              <a:rPr sz="1000" b="1" dirty="0">
                <a:solidFill>
                  <a:srgbClr val="FFC32D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C32D"/>
                </a:solidFill>
                <a:latin typeface="Arial"/>
                <a:cs typeface="Arial"/>
              </a:rPr>
              <a:t>2-х </a:t>
            </a:r>
            <a:r>
              <a:rPr sz="1000" b="1" spc="-10" dirty="0">
                <a:solidFill>
                  <a:srgbClr val="FFC32D"/>
                </a:solidFill>
                <a:latin typeface="Arial"/>
                <a:cs typeface="Arial"/>
              </a:rPr>
              <a:t>недель)</a:t>
            </a:r>
            <a:endParaRPr sz="1000">
              <a:latin typeface="Arial"/>
              <a:cs typeface="Arial"/>
            </a:endParaRPr>
          </a:p>
          <a:p>
            <a:pPr marL="12700" marR="341630">
              <a:lnSpc>
                <a:spcPct val="150000"/>
              </a:lnSpc>
              <a:spcBef>
                <a:spcPts val="5"/>
              </a:spcBef>
            </a:pPr>
            <a:r>
              <a:rPr sz="1000" spc="-5" dirty="0">
                <a:solidFill>
                  <a:srgbClr val="585858"/>
                </a:solidFill>
                <a:latin typeface="Arial"/>
                <a:cs typeface="Arial"/>
              </a:rPr>
              <a:t>Австрия</a:t>
            </a:r>
            <a:r>
              <a:rPr sz="1000" spc="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C32D"/>
                </a:solidFill>
                <a:latin typeface="Arial"/>
                <a:cs typeface="Arial"/>
              </a:rPr>
              <a:t>(около</a:t>
            </a:r>
            <a:r>
              <a:rPr sz="1000" b="1" dirty="0">
                <a:solidFill>
                  <a:srgbClr val="FFC32D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C32D"/>
                </a:solidFill>
                <a:latin typeface="Arial"/>
                <a:cs typeface="Arial"/>
              </a:rPr>
              <a:t>2-х</a:t>
            </a:r>
            <a:r>
              <a:rPr sz="1000" b="1" spc="-25" dirty="0">
                <a:solidFill>
                  <a:srgbClr val="FFC32D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FFC32D"/>
                </a:solidFill>
                <a:latin typeface="Arial"/>
                <a:cs typeface="Arial"/>
              </a:rPr>
              <a:t>недель) </a:t>
            </a:r>
            <a:r>
              <a:rPr sz="1000" b="1" spc="-5" dirty="0">
                <a:solidFill>
                  <a:srgbClr val="FFC32D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Arial"/>
                <a:cs typeface="Arial"/>
              </a:rPr>
              <a:t>Швейцария</a:t>
            </a:r>
            <a:r>
              <a:rPr sz="1000" spc="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C32D"/>
                </a:solidFill>
                <a:latin typeface="Arial"/>
                <a:cs typeface="Arial"/>
              </a:rPr>
              <a:t>(в пределах</a:t>
            </a:r>
            <a:r>
              <a:rPr sz="1000" b="1" spc="-15" dirty="0">
                <a:solidFill>
                  <a:srgbClr val="FFC32D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FFC32D"/>
                </a:solidFill>
                <a:latin typeface="Arial"/>
                <a:cs typeface="Arial"/>
              </a:rPr>
              <a:t>2-х</a:t>
            </a:r>
            <a:r>
              <a:rPr sz="1000" b="1" spc="-5" dirty="0">
                <a:solidFill>
                  <a:srgbClr val="FFC32D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FFC32D"/>
                </a:solidFill>
                <a:latin typeface="Arial"/>
                <a:cs typeface="Arial"/>
              </a:rPr>
              <a:t>недель) </a:t>
            </a:r>
            <a:r>
              <a:rPr sz="1000" b="1" spc="-260" dirty="0">
                <a:solidFill>
                  <a:srgbClr val="FFC32D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Arial"/>
                <a:cs typeface="Arial"/>
              </a:rPr>
              <a:t>Палестина</a:t>
            </a:r>
            <a:r>
              <a:rPr sz="1000" spc="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C32D"/>
                </a:solidFill>
                <a:latin typeface="Arial"/>
                <a:cs typeface="Arial"/>
              </a:rPr>
              <a:t>(в пределах</a:t>
            </a:r>
            <a:r>
              <a:rPr sz="1000" b="1" spc="-20" dirty="0">
                <a:solidFill>
                  <a:srgbClr val="FFC32D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FFC32D"/>
                </a:solidFill>
                <a:latin typeface="Arial"/>
                <a:cs typeface="Arial"/>
              </a:rPr>
              <a:t>2-х</a:t>
            </a:r>
            <a:r>
              <a:rPr sz="1000" b="1" spc="-5" dirty="0">
                <a:solidFill>
                  <a:srgbClr val="FFC32D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FFC32D"/>
                </a:solidFill>
                <a:latin typeface="Arial"/>
                <a:cs typeface="Arial"/>
              </a:rPr>
              <a:t>недель)</a:t>
            </a:r>
            <a:endParaRPr sz="10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924680" y="1966086"/>
            <a:ext cx="747395" cy="686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4FAE4F"/>
                </a:solidFill>
                <a:latin typeface="Arial"/>
                <a:cs typeface="Arial"/>
              </a:rPr>
              <a:t>8</a:t>
            </a:r>
            <a:r>
              <a:rPr sz="1200" b="1" spc="-55" dirty="0">
                <a:solidFill>
                  <a:srgbClr val="4FAE4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4FAE4F"/>
                </a:solidFill>
                <a:latin typeface="Arial"/>
                <a:cs typeface="Arial"/>
              </a:rPr>
              <a:t>ДЕНЬ</a:t>
            </a:r>
            <a:endParaRPr sz="1200">
              <a:latin typeface="Arial"/>
              <a:cs typeface="Arial"/>
            </a:endParaRPr>
          </a:p>
          <a:p>
            <a:pPr marL="172085" marR="5080">
              <a:lnSpc>
                <a:spcPct val="150000"/>
              </a:lnSpc>
              <a:spcBef>
                <a:spcPts val="165"/>
              </a:spcBef>
            </a:pPr>
            <a:r>
              <a:rPr sz="1000" spc="-15" dirty="0">
                <a:solidFill>
                  <a:srgbClr val="585858"/>
                </a:solidFill>
                <a:latin typeface="Arial"/>
                <a:cs typeface="Arial"/>
              </a:rPr>
              <a:t>Б</a:t>
            </a:r>
            <a:r>
              <a:rPr sz="1000" spc="-10" dirty="0">
                <a:solidFill>
                  <a:srgbClr val="585858"/>
                </a:solidFill>
                <a:latin typeface="Arial"/>
                <a:cs typeface="Arial"/>
              </a:rPr>
              <a:t>раз</a:t>
            </a:r>
            <a:r>
              <a:rPr sz="1000" spc="-15" dirty="0">
                <a:solidFill>
                  <a:srgbClr val="585858"/>
                </a:solidFill>
                <a:latin typeface="Arial"/>
                <a:cs typeface="Arial"/>
              </a:rPr>
              <a:t>ил</a:t>
            </a:r>
            <a:r>
              <a:rPr sz="1000" spc="-10" dirty="0">
                <a:solidFill>
                  <a:srgbClr val="585858"/>
                </a:solidFill>
                <a:latin typeface="Arial"/>
                <a:cs typeface="Arial"/>
              </a:rPr>
              <a:t>и</a:t>
            </a:r>
            <a:r>
              <a:rPr sz="1000" spc="-5" dirty="0">
                <a:solidFill>
                  <a:srgbClr val="585858"/>
                </a:solidFill>
                <a:latin typeface="Arial"/>
                <a:cs typeface="Arial"/>
              </a:rPr>
              <a:t>я  </a:t>
            </a:r>
            <a:r>
              <a:rPr sz="1000" spc="-10" dirty="0">
                <a:solidFill>
                  <a:srgbClr val="585858"/>
                </a:solidFill>
                <a:latin typeface="Arial"/>
                <a:cs typeface="Arial"/>
              </a:rPr>
              <a:t>Венгрия</a:t>
            </a:r>
            <a:endParaRPr sz="10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636520" y="1405127"/>
            <a:ext cx="2118360" cy="1785620"/>
          </a:xfrm>
          <a:custGeom>
            <a:avLst/>
            <a:gdLst/>
            <a:ahLst/>
            <a:cxnLst/>
            <a:rect l="l" t="t" r="r" b="b"/>
            <a:pathLst>
              <a:path w="2118360" h="1785620">
                <a:moveTo>
                  <a:pt x="0" y="597408"/>
                </a:moveTo>
                <a:lnTo>
                  <a:pt x="0" y="1784604"/>
                </a:lnTo>
              </a:path>
              <a:path w="2118360" h="1785620">
                <a:moveTo>
                  <a:pt x="1226820" y="597408"/>
                </a:moveTo>
                <a:lnTo>
                  <a:pt x="1226820" y="1784604"/>
                </a:lnTo>
              </a:path>
              <a:path w="2118360" h="1785620">
                <a:moveTo>
                  <a:pt x="2118360" y="0"/>
                </a:moveTo>
                <a:lnTo>
                  <a:pt x="2118360" y="1785620"/>
                </a:lnTo>
              </a:path>
            </a:pathLst>
          </a:custGeom>
          <a:ln w="12192">
            <a:solidFill>
              <a:srgbClr val="7E7E7E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819650" y="1361947"/>
            <a:ext cx="660400" cy="455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4FAE4F"/>
                </a:solidFill>
                <a:latin typeface="Arial"/>
                <a:cs typeface="Arial"/>
              </a:rPr>
              <a:t>9</a:t>
            </a:r>
            <a:r>
              <a:rPr sz="1200" b="1" spc="-55" dirty="0">
                <a:solidFill>
                  <a:srgbClr val="4FAE4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4FAE4F"/>
                </a:solidFill>
                <a:latin typeface="Arial"/>
                <a:cs typeface="Arial"/>
              </a:rPr>
              <a:t>ДЕНЬ</a:t>
            </a:r>
            <a:endParaRPr sz="1200">
              <a:latin typeface="Arial"/>
              <a:cs typeface="Arial"/>
            </a:endParaRPr>
          </a:p>
          <a:p>
            <a:pPr marL="157480">
              <a:lnSpc>
                <a:spcPct val="100000"/>
              </a:lnSpc>
              <a:spcBef>
                <a:spcPts val="750"/>
              </a:spcBef>
            </a:pPr>
            <a:r>
              <a:rPr sz="1000" spc="-5" dirty="0">
                <a:solidFill>
                  <a:srgbClr val="585858"/>
                </a:solidFill>
                <a:latin typeface="Arial"/>
                <a:cs typeface="Arial"/>
              </a:rPr>
              <a:t>М</a:t>
            </a:r>
            <a:r>
              <a:rPr sz="1000" spc="-10" dirty="0">
                <a:solidFill>
                  <a:srgbClr val="585858"/>
                </a:solidFill>
                <a:latin typeface="Arial"/>
                <a:cs typeface="Arial"/>
              </a:rPr>
              <a:t>ек</a:t>
            </a:r>
            <a:r>
              <a:rPr sz="1000" dirty="0">
                <a:solidFill>
                  <a:srgbClr val="585858"/>
                </a:solidFill>
                <a:latin typeface="Arial"/>
                <a:cs typeface="Arial"/>
              </a:rPr>
              <a:t>с</a:t>
            </a:r>
            <a:r>
              <a:rPr sz="1000" spc="-10" dirty="0">
                <a:solidFill>
                  <a:srgbClr val="585858"/>
                </a:solidFill>
                <a:latin typeface="Arial"/>
                <a:cs typeface="Arial"/>
              </a:rPr>
              <a:t>ик</a:t>
            </a:r>
            <a:r>
              <a:rPr sz="1000" spc="-5" dirty="0">
                <a:solidFill>
                  <a:srgbClr val="585858"/>
                </a:solidFill>
                <a:latin typeface="Arial"/>
                <a:cs typeface="Arial"/>
              </a:rPr>
              <a:t>а</a:t>
            </a:r>
            <a:endParaRPr sz="1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607177" y="1361947"/>
            <a:ext cx="805815" cy="458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C32D"/>
                </a:solidFill>
                <a:latin typeface="Arial"/>
                <a:cs typeface="Arial"/>
              </a:rPr>
              <a:t>10</a:t>
            </a:r>
            <a:r>
              <a:rPr sz="1200" b="1" spc="-55" dirty="0">
                <a:solidFill>
                  <a:srgbClr val="FFC32D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C32D"/>
                </a:solidFill>
                <a:latin typeface="Arial"/>
                <a:cs typeface="Arial"/>
              </a:rPr>
              <a:t>ДЕНЬ</a:t>
            </a:r>
            <a:endParaRPr sz="1200">
              <a:latin typeface="Arial"/>
              <a:cs typeface="Arial"/>
            </a:endParaRPr>
          </a:p>
          <a:p>
            <a:pPr marL="237490">
              <a:lnSpc>
                <a:spcPct val="100000"/>
              </a:lnSpc>
              <a:spcBef>
                <a:spcPts val="765"/>
              </a:spcBef>
            </a:pPr>
            <a:r>
              <a:rPr sz="1000" spc="-15" dirty="0">
                <a:solidFill>
                  <a:srgbClr val="585858"/>
                </a:solidFill>
                <a:latin typeface="Arial"/>
                <a:cs typeface="Arial"/>
              </a:rPr>
              <a:t>Б</a:t>
            </a:r>
            <a:r>
              <a:rPr sz="1000" spc="-10" dirty="0">
                <a:solidFill>
                  <a:srgbClr val="585858"/>
                </a:solidFill>
                <a:latin typeface="Arial"/>
                <a:cs typeface="Arial"/>
              </a:rPr>
              <a:t>е</a:t>
            </a:r>
            <a:r>
              <a:rPr sz="1000" spc="-15" dirty="0">
                <a:solidFill>
                  <a:srgbClr val="585858"/>
                </a:solidFill>
                <a:latin typeface="Arial"/>
                <a:cs typeface="Arial"/>
              </a:rPr>
              <a:t>л</a:t>
            </a:r>
            <a:r>
              <a:rPr sz="1000" spc="-10" dirty="0">
                <a:solidFill>
                  <a:srgbClr val="585858"/>
                </a:solidFill>
                <a:latin typeface="Arial"/>
                <a:cs typeface="Arial"/>
              </a:rPr>
              <a:t>ар</a:t>
            </a:r>
            <a:r>
              <a:rPr sz="1000" spc="-35" dirty="0">
                <a:solidFill>
                  <a:srgbClr val="585858"/>
                </a:solidFill>
                <a:latin typeface="Arial"/>
                <a:cs typeface="Arial"/>
              </a:rPr>
              <a:t>у</a:t>
            </a:r>
            <a:r>
              <a:rPr sz="1000" dirty="0">
                <a:solidFill>
                  <a:srgbClr val="585858"/>
                </a:solidFill>
                <a:latin typeface="Arial"/>
                <a:cs typeface="Arial"/>
              </a:rPr>
              <a:t>с</a:t>
            </a:r>
            <a:r>
              <a:rPr sz="1000" spc="-5" dirty="0">
                <a:solidFill>
                  <a:srgbClr val="585858"/>
                </a:solidFill>
                <a:latin typeface="Arial"/>
                <a:cs typeface="Arial"/>
              </a:rPr>
              <a:t>ь</a:t>
            </a:r>
            <a:endParaRPr sz="10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832475" y="1794408"/>
            <a:ext cx="633730" cy="1169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100"/>
              </a:spcBef>
            </a:pPr>
            <a:r>
              <a:rPr sz="1000" spc="-10" dirty="0">
                <a:solidFill>
                  <a:srgbClr val="585858"/>
                </a:solidFill>
                <a:latin typeface="Arial"/>
                <a:cs typeface="Arial"/>
              </a:rPr>
              <a:t>Дания </a:t>
            </a:r>
            <a:r>
              <a:rPr sz="1000" spc="-5" dirty="0">
                <a:solidFill>
                  <a:srgbClr val="585858"/>
                </a:solidFill>
                <a:latin typeface="Arial"/>
                <a:cs typeface="Arial"/>
              </a:rPr>
              <a:t> Греция </a:t>
            </a:r>
            <a:r>
              <a:rPr sz="100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"/>
                <a:cs typeface="Arial"/>
              </a:rPr>
              <a:t>Египет </a:t>
            </a:r>
            <a:r>
              <a:rPr sz="100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Arial"/>
                <a:cs typeface="Arial"/>
              </a:rPr>
              <a:t>Украина </a:t>
            </a:r>
            <a:r>
              <a:rPr sz="10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Arial"/>
                <a:cs typeface="Arial"/>
              </a:rPr>
              <a:t>Ар</a:t>
            </a:r>
            <a:r>
              <a:rPr sz="1000" spc="-15" dirty="0">
                <a:solidFill>
                  <a:srgbClr val="585858"/>
                </a:solidFill>
                <a:latin typeface="Arial"/>
                <a:cs typeface="Arial"/>
              </a:rPr>
              <a:t>г</a:t>
            </a:r>
            <a:r>
              <a:rPr sz="1000" spc="-10" dirty="0">
                <a:solidFill>
                  <a:srgbClr val="585858"/>
                </a:solidFill>
                <a:latin typeface="Arial"/>
                <a:cs typeface="Arial"/>
              </a:rPr>
              <a:t>ент</a:t>
            </a:r>
            <a:r>
              <a:rPr sz="1000" spc="-15" dirty="0">
                <a:solidFill>
                  <a:srgbClr val="585858"/>
                </a:solidFill>
                <a:latin typeface="Arial"/>
                <a:cs typeface="Arial"/>
              </a:rPr>
              <a:t>и</a:t>
            </a:r>
            <a:r>
              <a:rPr sz="1000" spc="-10" dirty="0">
                <a:solidFill>
                  <a:srgbClr val="585858"/>
                </a:solidFill>
                <a:latin typeface="Arial"/>
                <a:cs typeface="Arial"/>
              </a:rPr>
              <a:t>на</a:t>
            </a:r>
            <a:endParaRPr sz="10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536691" y="1405127"/>
            <a:ext cx="1096010" cy="1785620"/>
          </a:xfrm>
          <a:custGeom>
            <a:avLst/>
            <a:gdLst/>
            <a:ahLst/>
            <a:cxnLst/>
            <a:rect l="l" t="t" r="r" b="b"/>
            <a:pathLst>
              <a:path w="1096009" h="1785620">
                <a:moveTo>
                  <a:pt x="0" y="0"/>
                </a:moveTo>
                <a:lnTo>
                  <a:pt x="0" y="1785620"/>
                </a:lnTo>
              </a:path>
              <a:path w="1096009" h="1785620">
                <a:moveTo>
                  <a:pt x="1095756" y="1153668"/>
                </a:moveTo>
                <a:lnTo>
                  <a:pt x="1095756" y="1784604"/>
                </a:lnTo>
              </a:path>
            </a:pathLst>
          </a:custGeom>
          <a:ln w="12192">
            <a:solidFill>
              <a:srgbClr val="7E7E7E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6684644" y="2459313"/>
            <a:ext cx="717550" cy="46037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200" b="1" dirty="0">
                <a:solidFill>
                  <a:srgbClr val="FFC32D"/>
                </a:solidFill>
                <a:latin typeface="Arial"/>
                <a:cs typeface="Arial"/>
              </a:rPr>
              <a:t>12</a:t>
            </a:r>
            <a:r>
              <a:rPr sz="1200" b="1" spc="-55" dirty="0">
                <a:solidFill>
                  <a:srgbClr val="FFC32D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C32D"/>
                </a:solidFill>
                <a:latin typeface="Arial"/>
                <a:cs typeface="Arial"/>
              </a:rPr>
              <a:t>ДЕНЬ</a:t>
            </a:r>
            <a:endParaRPr sz="1200">
              <a:latin typeface="Arial"/>
              <a:cs typeface="Arial"/>
            </a:endParaRPr>
          </a:p>
          <a:p>
            <a:pPr marL="173990">
              <a:lnSpc>
                <a:spcPct val="100000"/>
              </a:lnSpc>
              <a:spcBef>
                <a:spcPts val="355"/>
              </a:spcBef>
            </a:pPr>
            <a:r>
              <a:rPr sz="1000" spc="-10" dirty="0">
                <a:solidFill>
                  <a:srgbClr val="585858"/>
                </a:solidFill>
                <a:latin typeface="Arial"/>
                <a:cs typeface="Arial"/>
              </a:rPr>
              <a:t>Р</a:t>
            </a:r>
            <a:r>
              <a:rPr sz="1000" spc="-35" dirty="0">
                <a:solidFill>
                  <a:srgbClr val="585858"/>
                </a:solidFill>
                <a:latin typeface="Arial"/>
                <a:cs typeface="Arial"/>
              </a:rPr>
              <a:t>у</a:t>
            </a:r>
            <a:r>
              <a:rPr sz="1000" spc="-5" dirty="0">
                <a:solidFill>
                  <a:srgbClr val="585858"/>
                </a:solidFill>
                <a:latin typeface="Arial"/>
                <a:cs typeface="Arial"/>
              </a:rPr>
              <a:t>мын</a:t>
            </a:r>
            <a:r>
              <a:rPr sz="1000" spc="-10" dirty="0">
                <a:solidFill>
                  <a:srgbClr val="585858"/>
                </a:solidFill>
                <a:latin typeface="Arial"/>
                <a:cs typeface="Arial"/>
              </a:rPr>
              <a:t>и</a:t>
            </a:r>
            <a:r>
              <a:rPr sz="1000" spc="-5" dirty="0">
                <a:solidFill>
                  <a:srgbClr val="585858"/>
                </a:solidFill>
                <a:latin typeface="Arial"/>
                <a:cs typeface="Arial"/>
              </a:rPr>
              <a:t>я</a:t>
            </a:r>
            <a:endParaRPr sz="10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7350252" y="2979420"/>
            <a:ext cx="4639310" cy="205740"/>
          </a:xfrm>
          <a:custGeom>
            <a:avLst/>
            <a:gdLst/>
            <a:ahLst/>
            <a:cxnLst/>
            <a:rect l="l" t="t" r="r" b="b"/>
            <a:pathLst>
              <a:path w="4639309" h="205739">
                <a:moveTo>
                  <a:pt x="0" y="205739"/>
                </a:moveTo>
                <a:lnTo>
                  <a:pt x="9094" y="165717"/>
                </a:lnTo>
                <a:lnTo>
                  <a:pt x="33893" y="133016"/>
                </a:lnTo>
                <a:lnTo>
                  <a:pt x="70669" y="110960"/>
                </a:lnTo>
                <a:lnTo>
                  <a:pt x="115697" y="102869"/>
                </a:lnTo>
                <a:lnTo>
                  <a:pt x="2629027" y="102869"/>
                </a:lnTo>
                <a:lnTo>
                  <a:pt x="2674054" y="94779"/>
                </a:lnTo>
                <a:lnTo>
                  <a:pt x="2710830" y="72723"/>
                </a:lnTo>
                <a:lnTo>
                  <a:pt x="2735629" y="40022"/>
                </a:lnTo>
                <a:lnTo>
                  <a:pt x="2744724" y="0"/>
                </a:lnTo>
                <a:lnTo>
                  <a:pt x="2753818" y="40022"/>
                </a:lnTo>
                <a:lnTo>
                  <a:pt x="2778617" y="72723"/>
                </a:lnTo>
                <a:lnTo>
                  <a:pt x="2815393" y="94779"/>
                </a:lnTo>
                <a:lnTo>
                  <a:pt x="2860421" y="102869"/>
                </a:lnTo>
                <a:lnTo>
                  <a:pt x="4523358" y="102869"/>
                </a:lnTo>
                <a:lnTo>
                  <a:pt x="4568386" y="110960"/>
                </a:lnTo>
                <a:lnTo>
                  <a:pt x="4605162" y="133016"/>
                </a:lnTo>
                <a:lnTo>
                  <a:pt x="4629961" y="165717"/>
                </a:lnTo>
                <a:lnTo>
                  <a:pt x="4639056" y="205739"/>
                </a:lnTo>
              </a:path>
            </a:pathLst>
          </a:custGeom>
          <a:ln w="12191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7738998" y="1966086"/>
            <a:ext cx="759460" cy="686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C32D"/>
                </a:solidFill>
                <a:latin typeface="Arial"/>
                <a:cs typeface="Arial"/>
              </a:rPr>
              <a:t>15</a:t>
            </a:r>
            <a:r>
              <a:rPr sz="1200" b="1" spc="-55" dirty="0">
                <a:solidFill>
                  <a:srgbClr val="FFC32D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C32D"/>
                </a:solidFill>
                <a:latin typeface="Arial"/>
                <a:cs typeface="Arial"/>
              </a:rPr>
              <a:t>ДЕНЬ</a:t>
            </a:r>
            <a:endParaRPr sz="1200">
              <a:latin typeface="Arial"/>
              <a:cs typeface="Arial"/>
            </a:endParaRPr>
          </a:p>
          <a:p>
            <a:pPr marL="180975" marR="5080">
              <a:lnSpc>
                <a:spcPct val="150000"/>
              </a:lnSpc>
              <a:spcBef>
                <a:spcPts val="165"/>
              </a:spcBef>
            </a:pPr>
            <a:r>
              <a:rPr sz="1000" spc="-10" dirty="0">
                <a:solidFill>
                  <a:srgbClr val="585858"/>
                </a:solidFill>
                <a:latin typeface="Arial"/>
                <a:cs typeface="Arial"/>
              </a:rPr>
              <a:t>Тунис </a:t>
            </a:r>
            <a:r>
              <a:rPr sz="10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Arial"/>
                <a:cs typeface="Arial"/>
              </a:rPr>
              <a:t>Словаки</a:t>
            </a:r>
            <a:r>
              <a:rPr sz="1000" spc="-5" dirty="0">
                <a:solidFill>
                  <a:srgbClr val="585858"/>
                </a:solidFill>
                <a:latin typeface="Arial"/>
                <a:cs typeface="Arial"/>
              </a:rPr>
              <a:t>я</a:t>
            </a:r>
            <a:endParaRPr sz="10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7677911" y="1405127"/>
            <a:ext cx="2421890" cy="1784985"/>
          </a:xfrm>
          <a:custGeom>
            <a:avLst/>
            <a:gdLst/>
            <a:ahLst/>
            <a:cxnLst/>
            <a:rect l="l" t="t" r="r" b="b"/>
            <a:pathLst>
              <a:path w="2421890" h="1784985">
                <a:moveTo>
                  <a:pt x="0" y="597408"/>
                </a:moveTo>
                <a:lnTo>
                  <a:pt x="0" y="1784604"/>
                </a:lnTo>
              </a:path>
              <a:path w="2421890" h="1784985">
                <a:moveTo>
                  <a:pt x="2421636" y="0"/>
                </a:moveTo>
                <a:lnTo>
                  <a:pt x="2421636" y="1475994"/>
                </a:lnTo>
              </a:path>
            </a:pathLst>
          </a:custGeom>
          <a:ln w="12192">
            <a:solidFill>
              <a:srgbClr val="7E7E7E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10390378" y="1286662"/>
            <a:ext cx="180530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100"/>
              </a:spcBef>
            </a:pPr>
            <a:r>
              <a:rPr sz="1000" spc="-5" dirty="0">
                <a:solidFill>
                  <a:srgbClr val="585858"/>
                </a:solidFill>
                <a:latin typeface="Arial"/>
                <a:cs typeface="Arial"/>
              </a:rPr>
              <a:t>Гонконг</a:t>
            </a:r>
            <a:r>
              <a:rPr sz="10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E0002B"/>
                </a:solidFill>
                <a:latin typeface="Arial"/>
                <a:cs typeface="Arial"/>
              </a:rPr>
              <a:t>(не</a:t>
            </a:r>
            <a:r>
              <a:rPr sz="1000" b="1" spc="-15" dirty="0">
                <a:solidFill>
                  <a:srgbClr val="E0002B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E0002B"/>
                </a:solidFill>
                <a:latin typeface="Arial"/>
                <a:cs typeface="Arial"/>
              </a:rPr>
              <a:t>позднее</a:t>
            </a:r>
            <a:r>
              <a:rPr sz="1000" b="1" spc="-20" dirty="0">
                <a:solidFill>
                  <a:srgbClr val="E0002B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E0002B"/>
                </a:solidFill>
                <a:latin typeface="Arial"/>
                <a:cs typeface="Arial"/>
              </a:rPr>
              <a:t>23</a:t>
            </a:r>
            <a:r>
              <a:rPr sz="1000" b="1" spc="-20" dirty="0">
                <a:solidFill>
                  <a:srgbClr val="E0002B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E0002B"/>
                </a:solidFill>
                <a:latin typeface="Arial"/>
                <a:cs typeface="Arial"/>
              </a:rPr>
              <a:t>дней) </a:t>
            </a:r>
            <a:r>
              <a:rPr sz="1000" b="1" spc="-265" dirty="0">
                <a:solidFill>
                  <a:srgbClr val="E0002B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Arial"/>
                <a:cs typeface="Arial"/>
              </a:rPr>
              <a:t>Индия</a:t>
            </a:r>
            <a:r>
              <a:rPr sz="1000" spc="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E0002B"/>
                </a:solidFill>
                <a:latin typeface="Arial"/>
                <a:cs typeface="Arial"/>
              </a:rPr>
              <a:t>(в </a:t>
            </a:r>
            <a:r>
              <a:rPr sz="1000" b="1" spc="-10" dirty="0">
                <a:solidFill>
                  <a:srgbClr val="E0002B"/>
                </a:solidFill>
                <a:latin typeface="Arial"/>
                <a:cs typeface="Arial"/>
              </a:rPr>
              <a:t>пределах</a:t>
            </a:r>
            <a:r>
              <a:rPr sz="1000" b="1" spc="-25" dirty="0">
                <a:solidFill>
                  <a:srgbClr val="E0002B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E0002B"/>
                </a:solidFill>
                <a:latin typeface="Arial"/>
                <a:cs typeface="Arial"/>
              </a:rPr>
              <a:t>месяца) </a:t>
            </a:r>
            <a:r>
              <a:rPr sz="1000" b="1" spc="-5" dirty="0">
                <a:solidFill>
                  <a:srgbClr val="E0002B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Arial"/>
                <a:cs typeface="Arial"/>
              </a:rPr>
              <a:t>Марокко</a:t>
            </a:r>
            <a:r>
              <a:rPr sz="100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E0002B"/>
                </a:solidFill>
                <a:latin typeface="Arial"/>
                <a:cs typeface="Arial"/>
              </a:rPr>
              <a:t>(3 </a:t>
            </a:r>
            <a:r>
              <a:rPr sz="1000" b="1" spc="-10" dirty="0">
                <a:solidFill>
                  <a:srgbClr val="E0002B"/>
                </a:solidFill>
                <a:latin typeface="Arial"/>
                <a:cs typeface="Arial"/>
              </a:rPr>
              <a:t>недели)</a:t>
            </a:r>
            <a:endParaRPr sz="1000">
              <a:latin typeface="Arial"/>
              <a:cs typeface="Arial"/>
            </a:endParaRPr>
          </a:p>
          <a:p>
            <a:pPr marL="12700" marR="258445">
              <a:lnSpc>
                <a:spcPct val="150000"/>
              </a:lnSpc>
            </a:pPr>
            <a:r>
              <a:rPr sz="1000" spc="-10" dirty="0">
                <a:solidFill>
                  <a:srgbClr val="585858"/>
                </a:solidFill>
                <a:latin typeface="Arial"/>
                <a:cs typeface="Arial"/>
              </a:rPr>
              <a:t>Сингапур</a:t>
            </a:r>
            <a:r>
              <a:rPr sz="1000" spc="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E0002B"/>
                </a:solidFill>
                <a:latin typeface="Arial"/>
                <a:cs typeface="Arial"/>
              </a:rPr>
              <a:t>(23-й</a:t>
            </a:r>
            <a:r>
              <a:rPr sz="1000" b="1" spc="-10" dirty="0">
                <a:solidFill>
                  <a:srgbClr val="E0002B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E0002B"/>
                </a:solidFill>
                <a:latin typeface="Arial"/>
                <a:cs typeface="Arial"/>
              </a:rPr>
              <a:t>день) </a:t>
            </a:r>
            <a:r>
              <a:rPr sz="1000" b="1" dirty="0">
                <a:solidFill>
                  <a:srgbClr val="E0002B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Arial"/>
                <a:cs typeface="Arial"/>
              </a:rPr>
              <a:t>Канада </a:t>
            </a:r>
            <a:r>
              <a:rPr sz="1000" b="1" spc="-5" dirty="0">
                <a:solidFill>
                  <a:srgbClr val="E0002B"/>
                </a:solidFill>
                <a:latin typeface="Arial"/>
                <a:cs typeface="Arial"/>
              </a:rPr>
              <a:t>(16-22 день) </a:t>
            </a:r>
            <a:r>
              <a:rPr sz="1000" b="1" dirty="0">
                <a:solidFill>
                  <a:srgbClr val="E0002B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Arial"/>
                <a:cs typeface="Arial"/>
              </a:rPr>
              <a:t>Япония</a:t>
            </a:r>
            <a:r>
              <a:rPr sz="10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E0002B"/>
                </a:solidFill>
                <a:latin typeface="Arial"/>
                <a:cs typeface="Arial"/>
              </a:rPr>
              <a:t>(в конце</a:t>
            </a:r>
            <a:r>
              <a:rPr sz="1000" b="1" spc="-30" dirty="0">
                <a:solidFill>
                  <a:srgbClr val="E0002B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E0002B"/>
                </a:solidFill>
                <a:latin typeface="Arial"/>
                <a:cs typeface="Arial"/>
              </a:rPr>
              <a:t>месяца)</a:t>
            </a:r>
            <a:endParaRPr sz="10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1583923" y="3604259"/>
            <a:ext cx="405765" cy="1692910"/>
          </a:xfrm>
          <a:custGeom>
            <a:avLst/>
            <a:gdLst/>
            <a:ahLst/>
            <a:cxnLst/>
            <a:rect l="l" t="t" r="r" b="b"/>
            <a:pathLst>
              <a:path w="405765" h="1692910">
                <a:moveTo>
                  <a:pt x="0" y="0"/>
                </a:moveTo>
                <a:lnTo>
                  <a:pt x="0" y="857757"/>
                </a:lnTo>
              </a:path>
              <a:path w="405765" h="1692910">
                <a:moveTo>
                  <a:pt x="405383" y="0"/>
                </a:moveTo>
                <a:lnTo>
                  <a:pt x="405383" y="1692655"/>
                </a:lnTo>
              </a:path>
            </a:pathLst>
          </a:custGeom>
          <a:ln w="12192">
            <a:solidFill>
              <a:srgbClr val="7E7E7E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8184260" y="3987571"/>
            <a:ext cx="3117850" cy="483234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00"/>
              </a:spcBef>
            </a:pPr>
            <a:r>
              <a:rPr sz="1000" spc="-10" dirty="0">
                <a:solidFill>
                  <a:srgbClr val="585858"/>
                </a:solidFill>
                <a:latin typeface="Arial"/>
                <a:cs typeface="Arial"/>
              </a:rPr>
              <a:t>Бельгия</a:t>
            </a:r>
            <a:r>
              <a:rPr sz="1000" spc="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E0002B"/>
                </a:solidFill>
                <a:latin typeface="Arial"/>
                <a:cs typeface="Arial"/>
              </a:rPr>
              <a:t>(предпоследний</a:t>
            </a:r>
            <a:r>
              <a:rPr sz="1000" b="1" spc="-10" dirty="0">
                <a:solidFill>
                  <a:srgbClr val="E0002B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E0002B"/>
                </a:solidFill>
                <a:latin typeface="Arial"/>
                <a:cs typeface="Arial"/>
              </a:rPr>
              <a:t>день</a:t>
            </a:r>
            <a:r>
              <a:rPr sz="1000" b="1" spc="-15" dirty="0">
                <a:solidFill>
                  <a:srgbClr val="E0002B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E0002B"/>
                </a:solidFill>
                <a:latin typeface="Arial"/>
                <a:cs typeface="Arial"/>
              </a:rPr>
              <a:t>месяца)</a:t>
            </a:r>
            <a:endParaRPr sz="10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605"/>
              </a:spcBef>
            </a:pPr>
            <a:r>
              <a:rPr sz="1000" spc="-10" dirty="0">
                <a:solidFill>
                  <a:srgbClr val="585858"/>
                </a:solidFill>
                <a:latin typeface="Arial"/>
                <a:cs typeface="Arial"/>
              </a:rPr>
              <a:t>Исландия</a:t>
            </a:r>
            <a:r>
              <a:rPr sz="1000" spc="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E0002B"/>
                </a:solidFill>
                <a:latin typeface="Arial"/>
                <a:cs typeface="Arial"/>
              </a:rPr>
              <a:t>(предпоследний рабочий день </a:t>
            </a:r>
            <a:r>
              <a:rPr sz="1000" b="1" spc="-10" dirty="0">
                <a:solidFill>
                  <a:srgbClr val="E0002B"/>
                </a:solidFill>
                <a:latin typeface="Arial"/>
                <a:cs typeface="Arial"/>
              </a:rPr>
              <a:t>месяца)</a:t>
            </a:r>
            <a:endParaRPr sz="10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9520173" y="5081142"/>
            <a:ext cx="22453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585858"/>
                </a:solidFill>
                <a:latin typeface="Arial"/>
                <a:cs typeface="Arial"/>
              </a:rPr>
              <a:t>Словения</a:t>
            </a:r>
            <a:r>
              <a:rPr sz="1000" spc="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E0002B"/>
                </a:solidFill>
                <a:latin typeface="Arial"/>
                <a:cs typeface="Arial"/>
              </a:rPr>
              <a:t>(последний</a:t>
            </a:r>
            <a:r>
              <a:rPr sz="1000" b="1" spc="-15" dirty="0">
                <a:solidFill>
                  <a:srgbClr val="E0002B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E0002B"/>
                </a:solidFill>
                <a:latin typeface="Arial"/>
                <a:cs typeface="Arial"/>
              </a:rPr>
              <a:t>день</a:t>
            </a:r>
            <a:r>
              <a:rPr sz="1000" b="1" spc="-10" dirty="0">
                <a:solidFill>
                  <a:srgbClr val="E0002B"/>
                </a:solidFill>
                <a:latin typeface="Arial"/>
                <a:cs typeface="Arial"/>
              </a:rPr>
              <a:t> месяца)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268224" y="1379219"/>
            <a:ext cx="11707495" cy="5412105"/>
            <a:chOff x="268224" y="1379219"/>
            <a:chExt cx="11707495" cy="5412105"/>
          </a:xfrm>
        </p:grpSpPr>
        <p:pic>
          <p:nvPicPr>
            <p:cNvPr id="52" name="object 5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77668" y="2264663"/>
              <a:ext cx="179831" cy="179832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84191" y="3886199"/>
              <a:ext cx="179832" cy="179831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84191" y="4113275"/>
              <a:ext cx="179832" cy="179831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84191" y="4340352"/>
              <a:ext cx="179832" cy="179831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84191" y="4567427"/>
              <a:ext cx="179832" cy="179831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84191" y="4794504"/>
              <a:ext cx="179832" cy="179831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4632" y="4471415"/>
              <a:ext cx="179831" cy="179831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92579" y="4248912"/>
              <a:ext cx="179831" cy="181356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479547" y="4472940"/>
              <a:ext cx="179831" cy="179831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40535" y="2214372"/>
              <a:ext cx="179831" cy="179831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68224" y="2744723"/>
              <a:ext cx="179832" cy="179832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677668" y="2485644"/>
              <a:ext cx="179831" cy="181355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677668" y="2708147"/>
              <a:ext cx="179831" cy="179832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899915" y="2468880"/>
              <a:ext cx="179832" cy="179832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899915" y="2257044"/>
              <a:ext cx="179832" cy="181355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525012" y="1642871"/>
              <a:ext cx="179832" cy="179831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584191" y="5248655"/>
              <a:ext cx="179832" cy="179831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584191" y="5702808"/>
              <a:ext cx="179832" cy="179831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584191" y="5475731"/>
              <a:ext cx="179832" cy="179831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584191" y="5929884"/>
              <a:ext cx="179832" cy="179831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584191" y="6156960"/>
              <a:ext cx="179832" cy="179832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584191" y="6384035"/>
              <a:ext cx="179832" cy="179832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584191" y="6611110"/>
              <a:ext cx="179832" cy="179832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584191" y="5021579"/>
              <a:ext cx="179832" cy="179831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774691" y="1647443"/>
              <a:ext cx="179832" cy="179832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603747" y="1648967"/>
              <a:ext cx="179831" cy="179832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603747" y="1876043"/>
              <a:ext cx="179832" cy="179832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603747" y="2101595"/>
              <a:ext cx="179832" cy="179832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603747" y="2554223"/>
              <a:ext cx="179832" cy="179832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603747" y="2779775"/>
              <a:ext cx="179832" cy="181355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650735" y="2744723"/>
              <a:ext cx="181355" cy="179832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1352276" y="4076699"/>
              <a:ext cx="181355" cy="179831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1352276" y="4300727"/>
              <a:ext cx="181355" cy="179831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0190988" y="2514600"/>
              <a:ext cx="179831" cy="179832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0190988" y="2287523"/>
              <a:ext cx="179831" cy="179832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603747" y="2328672"/>
              <a:ext cx="179832" cy="179832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479547" y="4242815"/>
              <a:ext cx="179831" cy="179831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479547" y="4701540"/>
              <a:ext cx="179831" cy="181356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479547" y="4931663"/>
              <a:ext cx="179831" cy="179831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479547" y="5161787"/>
              <a:ext cx="179831" cy="179831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479547" y="5391911"/>
              <a:ext cx="179831" cy="179831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479547" y="5852160"/>
              <a:ext cx="179831" cy="179831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2479547" y="6082284"/>
              <a:ext cx="179831" cy="179831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479547" y="6310884"/>
              <a:ext cx="179831" cy="181355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2479547" y="5622035"/>
              <a:ext cx="179831" cy="179831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2479547" y="6541008"/>
              <a:ext cx="179831" cy="179832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7711440" y="2249423"/>
              <a:ext cx="179831" cy="179832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1795759" y="5097779"/>
              <a:ext cx="179831" cy="181356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7711440" y="2494787"/>
              <a:ext cx="179831" cy="179832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0190988" y="2060447"/>
              <a:ext cx="179831" cy="179832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0190988" y="1833371"/>
              <a:ext cx="179831" cy="179832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0190988" y="1606295"/>
              <a:ext cx="179831" cy="179832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0190988" y="1379219"/>
              <a:ext cx="179831" cy="179831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489204" y="4242815"/>
              <a:ext cx="179832" cy="17983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8241" y="113487"/>
            <a:ext cx="108270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80" dirty="0" smtClean="0">
                <a:solidFill>
                  <a:srgbClr val="334285"/>
                </a:solidFill>
                <a:latin typeface="Arial"/>
                <a:cs typeface="Arial"/>
              </a:rPr>
              <a:t>ПЕРМЬ</a:t>
            </a:r>
            <a:r>
              <a:rPr sz="1500" b="1" spc="-90" dirty="0" smtClean="0">
                <a:solidFill>
                  <a:srgbClr val="334285"/>
                </a:solidFill>
                <a:latin typeface="Arial"/>
                <a:cs typeface="Arial"/>
              </a:rPr>
              <a:t>С</a:t>
            </a:r>
            <a:r>
              <a:rPr sz="1500" b="1" spc="-165" dirty="0" smtClean="0">
                <a:solidFill>
                  <a:srgbClr val="334285"/>
                </a:solidFill>
                <a:latin typeface="Arial"/>
                <a:cs typeface="Arial"/>
              </a:rPr>
              <a:t>Т</a:t>
            </a:r>
            <a:r>
              <a:rPr sz="1500" b="1" spc="-114" dirty="0" smtClean="0">
                <a:solidFill>
                  <a:srgbClr val="334285"/>
                </a:solidFill>
                <a:latin typeface="Arial"/>
                <a:cs typeface="Arial"/>
              </a:rPr>
              <a:t>А</a:t>
            </a:r>
            <a:r>
              <a:rPr sz="1500" b="1" dirty="0" smtClean="0">
                <a:solidFill>
                  <a:srgbClr val="334285"/>
                </a:solidFill>
                <a:latin typeface="Arial"/>
                <a:cs typeface="Arial"/>
              </a:rPr>
              <a:t>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3379" y="0"/>
            <a:ext cx="11480165" cy="89535"/>
          </a:xfrm>
          <a:custGeom>
            <a:avLst/>
            <a:gdLst/>
            <a:ahLst/>
            <a:cxnLst/>
            <a:rect l="l" t="t" r="r" b="b"/>
            <a:pathLst>
              <a:path w="11480165" h="89535">
                <a:moveTo>
                  <a:pt x="11479657" y="0"/>
                </a:moveTo>
                <a:lnTo>
                  <a:pt x="0" y="0"/>
                </a:lnTo>
                <a:lnTo>
                  <a:pt x="0" y="89335"/>
                </a:lnTo>
                <a:lnTo>
                  <a:pt x="11479657" y="89335"/>
                </a:lnTo>
                <a:lnTo>
                  <a:pt x="11479657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49198"/>
            <a:ext cx="219710" cy="738505"/>
          </a:xfrm>
          <a:custGeom>
            <a:avLst/>
            <a:gdLst/>
            <a:ahLst/>
            <a:cxnLst/>
            <a:rect l="l" t="t" r="r" b="b"/>
            <a:pathLst>
              <a:path w="219710" h="738505">
                <a:moveTo>
                  <a:pt x="219125" y="0"/>
                </a:moveTo>
                <a:lnTo>
                  <a:pt x="0" y="0"/>
                </a:lnTo>
                <a:lnTo>
                  <a:pt x="0" y="738403"/>
                </a:lnTo>
                <a:lnTo>
                  <a:pt x="219125" y="738403"/>
                </a:lnTo>
                <a:lnTo>
                  <a:pt x="219125" y="0"/>
                </a:lnTo>
                <a:close/>
              </a:path>
            </a:pathLst>
          </a:custGeom>
          <a:solidFill>
            <a:srgbClr val="E0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621536"/>
            <a:ext cx="219710" cy="4577080"/>
          </a:xfrm>
          <a:custGeom>
            <a:avLst/>
            <a:gdLst/>
            <a:ahLst/>
            <a:cxnLst/>
            <a:rect l="l" t="t" r="r" b="b"/>
            <a:pathLst>
              <a:path w="219710" h="4577080">
                <a:moveTo>
                  <a:pt x="219456" y="0"/>
                </a:moveTo>
                <a:lnTo>
                  <a:pt x="0" y="0"/>
                </a:lnTo>
                <a:lnTo>
                  <a:pt x="0" y="4576572"/>
                </a:lnTo>
                <a:lnTo>
                  <a:pt x="219456" y="4576572"/>
                </a:lnTo>
                <a:lnTo>
                  <a:pt x="219456" y="0"/>
                </a:lnTo>
                <a:close/>
              </a:path>
            </a:pathLst>
          </a:custGeom>
          <a:solidFill>
            <a:srgbClr val="FFC3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1698223" y="5699759"/>
            <a:ext cx="494030" cy="498475"/>
            <a:chOff x="11698223" y="5699759"/>
            <a:chExt cx="494030" cy="498475"/>
          </a:xfrm>
        </p:grpSpPr>
        <p:sp>
          <p:nvSpPr>
            <p:cNvPr id="7" name="object 7"/>
            <p:cNvSpPr/>
            <p:nvPr/>
          </p:nvSpPr>
          <p:spPr>
            <a:xfrm>
              <a:off x="11698223" y="5699759"/>
              <a:ext cx="494030" cy="498475"/>
            </a:xfrm>
            <a:custGeom>
              <a:avLst/>
              <a:gdLst/>
              <a:ahLst/>
              <a:cxnLst/>
              <a:rect l="l" t="t" r="r" b="b"/>
              <a:pathLst>
                <a:path w="494029" h="498475">
                  <a:moveTo>
                    <a:pt x="493649" y="0"/>
                  </a:moveTo>
                  <a:lnTo>
                    <a:pt x="0" y="0"/>
                  </a:lnTo>
                  <a:lnTo>
                    <a:pt x="0" y="497916"/>
                  </a:lnTo>
                  <a:lnTo>
                    <a:pt x="493649" y="497916"/>
                  </a:lnTo>
                  <a:lnTo>
                    <a:pt x="493649" y="0"/>
                  </a:lnTo>
                  <a:close/>
                </a:path>
              </a:pathLst>
            </a:custGeom>
            <a:solidFill>
              <a:srgbClr val="FFC3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78055" y="5818631"/>
              <a:ext cx="152400" cy="288036"/>
            </a:xfrm>
            <a:prstGeom prst="rect">
              <a:avLst/>
            </a:prstGeom>
          </p:spPr>
        </p:pic>
      </p:grpSp>
      <p:sp>
        <p:nvSpPr>
          <p:cNvPr id="9" name="object 9"/>
          <p:cNvSpPr/>
          <p:nvPr/>
        </p:nvSpPr>
        <p:spPr>
          <a:xfrm>
            <a:off x="1440941" y="235458"/>
            <a:ext cx="2951480" cy="0"/>
          </a:xfrm>
          <a:custGeom>
            <a:avLst/>
            <a:gdLst/>
            <a:ahLst/>
            <a:cxnLst/>
            <a:rect l="l" t="t" r="r" b="b"/>
            <a:pathLst>
              <a:path w="2951479">
                <a:moveTo>
                  <a:pt x="0" y="0"/>
                </a:moveTo>
                <a:lnTo>
                  <a:pt x="2951226" y="0"/>
                </a:lnTo>
              </a:path>
            </a:pathLst>
          </a:custGeom>
          <a:ln w="25907">
            <a:solidFill>
              <a:srgbClr val="334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29035" y="233934"/>
            <a:ext cx="7214234" cy="0"/>
          </a:xfrm>
          <a:custGeom>
            <a:avLst/>
            <a:gdLst/>
            <a:ahLst/>
            <a:cxnLst/>
            <a:rect l="l" t="t" r="r" b="b"/>
            <a:pathLst>
              <a:path w="7214234">
                <a:moveTo>
                  <a:pt x="0" y="0"/>
                </a:moveTo>
                <a:lnTo>
                  <a:pt x="7213968" y="0"/>
                </a:lnTo>
              </a:path>
            </a:pathLst>
          </a:custGeom>
          <a:ln w="25907">
            <a:solidFill>
              <a:srgbClr val="FFC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63796" y="182879"/>
            <a:ext cx="103505" cy="103505"/>
          </a:xfrm>
          <a:custGeom>
            <a:avLst/>
            <a:gdLst/>
            <a:ahLst/>
            <a:cxnLst/>
            <a:rect l="l" t="t" r="r" b="b"/>
            <a:pathLst>
              <a:path w="103504" h="103504">
                <a:moveTo>
                  <a:pt x="103250" y="0"/>
                </a:moveTo>
                <a:lnTo>
                  <a:pt x="0" y="0"/>
                </a:lnTo>
                <a:lnTo>
                  <a:pt x="0" y="103250"/>
                </a:lnTo>
                <a:lnTo>
                  <a:pt x="103250" y="103250"/>
                </a:lnTo>
                <a:lnTo>
                  <a:pt x="103250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71043" y="769747"/>
            <a:ext cx="42208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5" dirty="0">
                <a:solidFill>
                  <a:srgbClr val="334285"/>
                </a:solidFill>
                <a:latin typeface="Arial"/>
                <a:cs typeface="Arial"/>
              </a:rPr>
              <a:t>ИНФОРМАЦИЯ</a:t>
            </a:r>
            <a:r>
              <a:rPr sz="2800" b="1" spc="-140" dirty="0">
                <a:solidFill>
                  <a:srgbClr val="334285"/>
                </a:solidFill>
                <a:latin typeface="Arial"/>
                <a:cs typeface="Arial"/>
              </a:rPr>
              <a:t> </a:t>
            </a:r>
            <a:r>
              <a:rPr sz="2800" b="1" spc="-50" dirty="0">
                <a:solidFill>
                  <a:srgbClr val="334285"/>
                </a:solidFill>
                <a:latin typeface="Arial"/>
                <a:cs typeface="Arial"/>
              </a:rPr>
              <a:t>ОНЛАЙН</a:t>
            </a:r>
            <a:endParaRPr sz="2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37482" y="1491060"/>
            <a:ext cx="2527300" cy="793115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sz="2000" b="1" spc="-50" dirty="0">
                <a:solidFill>
                  <a:srgbClr val="585858"/>
                </a:solidFill>
                <a:latin typeface="Arial"/>
                <a:cs typeface="Arial"/>
              </a:rPr>
              <a:t>ROSSTAT.GOV.RU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409"/>
              </a:spcBef>
            </a:pPr>
            <a:r>
              <a:rPr sz="1000" spc="-10" dirty="0">
                <a:solidFill>
                  <a:srgbClr val="585858"/>
                </a:solidFill>
                <a:latin typeface="Arial"/>
                <a:cs typeface="Arial"/>
              </a:rPr>
              <a:t>Официальный</a:t>
            </a:r>
            <a:r>
              <a:rPr sz="1000" spc="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"/>
                <a:cs typeface="Arial"/>
              </a:rPr>
              <a:t>сайт</a:t>
            </a:r>
            <a:r>
              <a:rPr sz="100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Arial"/>
                <a:cs typeface="Arial"/>
              </a:rPr>
              <a:t>Федеральный</a:t>
            </a:r>
            <a:r>
              <a:rPr sz="1000" spc="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Arial"/>
                <a:cs typeface="Arial"/>
              </a:rPr>
              <a:t>службы </a:t>
            </a:r>
            <a:r>
              <a:rPr sz="1000" spc="-2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Arial"/>
                <a:cs typeface="Arial"/>
              </a:rPr>
              <a:t>государственной</a:t>
            </a:r>
            <a:r>
              <a:rPr sz="1000" spc="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"/>
                <a:cs typeface="Arial"/>
              </a:rPr>
              <a:t>статистики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978267" y="693546"/>
            <a:ext cx="3532504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7E7E7E"/>
                </a:solidFill>
                <a:latin typeface="Arial"/>
                <a:cs typeface="Arial"/>
              </a:rPr>
              <a:t>В </a:t>
            </a:r>
            <a:r>
              <a:rPr sz="1400" spc="-5" dirty="0">
                <a:solidFill>
                  <a:srgbClr val="7E7E7E"/>
                </a:solidFill>
                <a:latin typeface="Arial"/>
                <a:cs typeface="Arial"/>
              </a:rPr>
              <a:t>перечисленных источниках данные </a:t>
            </a:r>
            <a:r>
              <a:rPr sz="140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7E7E7E"/>
                </a:solidFill>
                <a:latin typeface="Arial"/>
                <a:cs typeface="Arial"/>
              </a:rPr>
              <a:t>обновляются </a:t>
            </a:r>
            <a:r>
              <a:rPr sz="1400" spc="-5" dirty="0">
                <a:solidFill>
                  <a:srgbClr val="7E7E7E"/>
                </a:solidFill>
                <a:latin typeface="Arial"/>
                <a:cs typeface="Arial"/>
              </a:rPr>
              <a:t>ежемесячно </a:t>
            </a:r>
            <a:r>
              <a:rPr sz="1400" b="1" dirty="0">
                <a:solidFill>
                  <a:srgbClr val="7E7E7E"/>
                </a:solidFill>
                <a:latin typeface="Arial"/>
                <a:cs typeface="Arial"/>
              </a:rPr>
              <a:t>на 6-й </a:t>
            </a:r>
            <a:r>
              <a:rPr sz="1400" b="1" spc="-10" dirty="0">
                <a:solidFill>
                  <a:srgbClr val="7E7E7E"/>
                </a:solidFill>
                <a:latin typeface="Arial"/>
                <a:cs typeface="Arial"/>
              </a:rPr>
              <a:t>рабочий </a:t>
            </a:r>
            <a:r>
              <a:rPr sz="1400" b="1" spc="-37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7E7E7E"/>
                </a:solidFill>
                <a:latin typeface="Arial"/>
                <a:cs typeface="Arial"/>
              </a:rPr>
              <a:t>день</a:t>
            </a:r>
            <a:r>
              <a:rPr sz="1400" b="1" spc="-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7E7E7E"/>
                </a:solidFill>
                <a:latin typeface="Arial"/>
                <a:cs typeface="Arial"/>
              </a:rPr>
              <a:t>месяца,</a:t>
            </a:r>
            <a:r>
              <a:rPr sz="1400" spc="-3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7E7E7E"/>
                </a:solidFill>
                <a:latin typeface="Arial"/>
                <a:cs typeface="Arial"/>
              </a:rPr>
              <a:t>следующего</a:t>
            </a:r>
            <a:r>
              <a:rPr sz="1400" spc="-2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7E7E7E"/>
                </a:solidFill>
                <a:latin typeface="Arial"/>
                <a:cs typeface="Arial"/>
              </a:rPr>
              <a:t>за</a:t>
            </a:r>
            <a:r>
              <a:rPr sz="1400" spc="-2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7E7E7E"/>
                </a:solidFill>
                <a:latin typeface="Arial"/>
                <a:cs typeface="Arial"/>
              </a:rPr>
              <a:t>отчетным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098792" y="652272"/>
            <a:ext cx="4563110" cy="767080"/>
            <a:chOff x="7098792" y="652272"/>
            <a:chExt cx="4563110" cy="767080"/>
          </a:xfrm>
        </p:grpSpPr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8020" y="716801"/>
              <a:ext cx="540327" cy="66166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108698" y="662178"/>
              <a:ext cx="4543425" cy="746760"/>
            </a:xfrm>
            <a:custGeom>
              <a:avLst/>
              <a:gdLst/>
              <a:ahLst/>
              <a:cxnLst/>
              <a:rect l="l" t="t" r="r" b="b"/>
              <a:pathLst>
                <a:path w="4543425" h="746760">
                  <a:moveTo>
                    <a:pt x="0" y="111760"/>
                  </a:moveTo>
                  <a:lnTo>
                    <a:pt x="8782" y="68258"/>
                  </a:lnTo>
                  <a:lnTo>
                    <a:pt x="32734" y="32734"/>
                  </a:lnTo>
                  <a:lnTo>
                    <a:pt x="68258" y="8782"/>
                  </a:lnTo>
                  <a:lnTo>
                    <a:pt x="111759" y="0"/>
                  </a:lnTo>
                  <a:lnTo>
                    <a:pt x="4431283" y="0"/>
                  </a:lnTo>
                  <a:lnTo>
                    <a:pt x="4474785" y="8782"/>
                  </a:lnTo>
                  <a:lnTo>
                    <a:pt x="4510309" y="32734"/>
                  </a:lnTo>
                  <a:lnTo>
                    <a:pt x="4534261" y="68258"/>
                  </a:lnTo>
                  <a:lnTo>
                    <a:pt x="4543044" y="111760"/>
                  </a:lnTo>
                  <a:lnTo>
                    <a:pt x="4543044" y="635000"/>
                  </a:lnTo>
                  <a:lnTo>
                    <a:pt x="4534261" y="678501"/>
                  </a:lnTo>
                  <a:lnTo>
                    <a:pt x="4510309" y="714025"/>
                  </a:lnTo>
                  <a:lnTo>
                    <a:pt x="4474785" y="737977"/>
                  </a:lnTo>
                  <a:lnTo>
                    <a:pt x="4431283" y="746760"/>
                  </a:lnTo>
                  <a:lnTo>
                    <a:pt x="111759" y="746760"/>
                  </a:lnTo>
                  <a:lnTo>
                    <a:pt x="68258" y="737977"/>
                  </a:lnTo>
                  <a:lnTo>
                    <a:pt x="32734" y="714025"/>
                  </a:lnTo>
                  <a:lnTo>
                    <a:pt x="8782" y="678501"/>
                  </a:lnTo>
                  <a:lnTo>
                    <a:pt x="0" y="635000"/>
                  </a:lnTo>
                  <a:lnTo>
                    <a:pt x="0" y="111760"/>
                  </a:lnTo>
                  <a:close/>
                </a:path>
              </a:pathLst>
            </a:custGeom>
            <a:ln w="19812">
              <a:solidFill>
                <a:srgbClr val="7E7E7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407669" y="3038094"/>
            <a:ext cx="193675" cy="253365"/>
          </a:xfrm>
          <a:custGeom>
            <a:avLst/>
            <a:gdLst/>
            <a:ahLst/>
            <a:cxnLst/>
            <a:rect l="l" t="t" r="r" b="b"/>
            <a:pathLst>
              <a:path w="193675" h="253364">
                <a:moveTo>
                  <a:pt x="0" y="0"/>
                </a:moveTo>
                <a:lnTo>
                  <a:pt x="82727" y="0"/>
                </a:lnTo>
                <a:lnTo>
                  <a:pt x="193548" y="126491"/>
                </a:lnTo>
                <a:lnTo>
                  <a:pt x="82727" y="252983"/>
                </a:lnTo>
                <a:lnTo>
                  <a:pt x="0" y="252983"/>
                </a:lnTo>
                <a:lnTo>
                  <a:pt x="110820" y="126491"/>
                </a:lnTo>
                <a:lnTo>
                  <a:pt x="0" y="0"/>
                </a:lnTo>
                <a:close/>
              </a:path>
            </a:pathLst>
          </a:custGeom>
          <a:ln w="28956">
            <a:solidFill>
              <a:srgbClr val="E000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2909" y="4110990"/>
            <a:ext cx="193675" cy="254635"/>
          </a:xfrm>
          <a:custGeom>
            <a:avLst/>
            <a:gdLst/>
            <a:ahLst/>
            <a:cxnLst/>
            <a:rect l="l" t="t" r="r" b="b"/>
            <a:pathLst>
              <a:path w="193675" h="254635">
                <a:moveTo>
                  <a:pt x="0" y="0"/>
                </a:moveTo>
                <a:lnTo>
                  <a:pt x="82727" y="0"/>
                </a:lnTo>
                <a:lnTo>
                  <a:pt x="193548" y="127254"/>
                </a:lnTo>
                <a:lnTo>
                  <a:pt x="82727" y="254508"/>
                </a:lnTo>
                <a:lnTo>
                  <a:pt x="0" y="254508"/>
                </a:lnTo>
                <a:lnTo>
                  <a:pt x="110820" y="127254"/>
                </a:lnTo>
                <a:lnTo>
                  <a:pt x="0" y="0"/>
                </a:lnTo>
                <a:close/>
              </a:path>
            </a:pathLst>
          </a:custGeom>
          <a:ln w="28955">
            <a:solidFill>
              <a:srgbClr val="E000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78384" y="1569651"/>
            <a:ext cx="3601085" cy="329946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235"/>
              </a:spcBef>
            </a:pPr>
            <a:r>
              <a:rPr sz="1800" b="1" dirty="0">
                <a:solidFill>
                  <a:srgbClr val="585858"/>
                </a:solidFill>
                <a:latin typeface="Arial"/>
                <a:cs typeface="Arial"/>
              </a:rPr>
              <a:t>ЕМИСС</a:t>
            </a:r>
            <a:endParaRPr sz="1800" dirty="0">
              <a:latin typeface="Arial"/>
              <a:cs typeface="Arial"/>
            </a:endParaRPr>
          </a:p>
          <a:p>
            <a:pPr marL="12700" marR="1143635">
              <a:lnSpc>
                <a:spcPct val="100000"/>
              </a:lnSpc>
              <a:spcBef>
                <a:spcPts val="70"/>
              </a:spcBef>
            </a:pPr>
            <a:r>
              <a:rPr sz="1000" spc="-10" dirty="0">
                <a:solidFill>
                  <a:srgbClr val="585858"/>
                </a:solidFill>
                <a:latin typeface="Arial"/>
                <a:cs typeface="Arial"/>
              </a:rPr>
              <a:t>Единая</a:t>
            </a:r>
            <a:r>
              <a:rPr sz="100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"/>
                <a:cs typeface="Arial"/>
              </a:rPr>
              <a:t>межведомственная </a:t>
            </a:r>
            <a:r>
              <a:rPr sz="100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"/>
                <a:cs typeface="Arial"/>
              </a:rPr>
              <a:t>информационно-статистическая</a:t>
            </a:r>
            <a:r>
              <a:rPr sz="10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"/>
                <a:cs typeface="Arial"/>
              </a:rPr>
              <a:t>система</a:t>
            </a:r>
            <a:endParaRPr sz="1000" dirty="0">
              <a:latin typeface="Arial"/>
              <a:cs typeface="Arial"/>
            </a:endParaRPr>
          </a:p>
          <a:p>
            <a:pPr marL="86995">
              <a:lnSpc>
                <a:spcPct val="100000"/>
              </a:lnSpc>
              <a:spcBef>
                <a:spcPts val="170"/>
              </a:spcBef>
            </a:pPr>
            <a:r>
              <a:rPr sz="2000" u="heavy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fedstat.ru</a:t>
            </a:r>
            <a:endParaRPr sz="2000" dirty="0">
              <a:latin typeface="Arial"/>
              <a:cs typeface="Arial"/>
            </a:endParaRPr>
          </a:p>
          <a:p>
            <a:pPr marL="104775">
              <a:lnSpc>
                <a:spcPct val="100000"/>
              </a:lnSpc>
              <a:spcBef>
                <a:spcPts val="1015"/>
              </a:spcBef>
            </a:pPr>
            <a:r>
              <a:rPr sz="1800" b="1" spc="-20" dirty="0">
                <a:solidFill>
                  <a:srgbClr val="E0002B"/>
                </a:solidFill>
                <a:latin typeface="Arial"/>
                <a:cs typeface="Arial"/>
              </a:rPr>
              <a:t>ВЕДОМСТВА</a:t>
            </a:r>
            <a:endParaRPr sz="1800" dirty="0">
              <a:latin typeface="Arial"/>
              <a:cs typeface="Arial"/>
            </a:endParaRPr>
          </a:p>
          <a:p>
            <a:pPr marL="400685" marR="528320">
              <a:lnSpc>
                <a:spcPct val="100000"/>
              </a:lnSpc>
              <a:spcBef>
                <a:spcPts val="390"/>
              </a:spcBef>
            </a:pPr>
            <a:r>
              <a:rPr sz="1600" spc="-10" dirty="0">
                <a:solidFill>
                  <a:srgbClr val="585858"/>
                </a:solidFill>
                <a:latin typeface="Arial"/>
                <a:cs typeface="Arial"/>
              </a:rPr>
              <a:t>Федеральная</a:t>
            </a:r>
            <a:r>
              <a:rPr sz="1600" spc="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Arial"/>
                <a:cs typeface="Arial"/>
              </a:rPr>
              <a:t>служба </a:t>
            </a:r>
            <a:r>
              <a:rPr sz="16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85858"/>
                </a:solidFill>
                <a:latin typeface="Arial"/>
                <a:cs typeface="Arial"/>
              </a:rPr>
              <a:t>государственной</a:t>
            </a:r>
            <a:r>
              <a:rPr sz="1600" spc="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Arial"/>
                <a:cs typeface="Arial"/>
              </a:rPr>
              <a:t>статистики</a:t>
            </a:r>
            <a:endParaRPr sz="1600" dirty="0">
              <a:latin typeface="Arial"/>
              <a:cs typeface="Arial"/>
            </a:endParaRPr>
          </a:p>
          <a:p>
            <a:pPr marL="104775">
              <a:lnSpc>
                <a:spcPct val="100000"/>
              </a:lnSpc>
              <a:spcBef>
                <a:spcPts val="650"/>
              </a:spcBef>
            </a:pPr>
            <a:r>
              <a:rPr sz="1800" b="1" dirty="0">
                <a:solidFill>
                  <a:srgbClr val="E0002B"/>
                </a:solidFill>
                <a:latin typeface="Arial"/>
                <a:cs typeface="Arial"/>
              </a:rPr>
              <a:t>ЦЕНЫ</a:t>
            </a:r>
            <a:r>
              <a:rPr sz="1800" b="1" spc="-40" dirty="0">
                <a:solidFill>
                  <a:srgbClr val="E0002B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E0002B"/>
                </a:solidFill>
                <a:latin typeface="Arial"/>
                <a:cs typeface="Arial"/>
              </a:rPr>
              <a:t>И</a:t>
            </a:r>
            <a:r>
              <a:rPr sz="1800" b="1" spc="-25" dirty="0">
                <a:solidFill>
                  <a:srgbClr val="E0002B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E0002B"/>
                </a:solidFill>
                <a:latin typeface="Arial"/>
                <a:cs typeface="Arial"/>
              </a:rPr>
              <a:t>ТАРИФЫ</a:t>
            </a:r>
            <a:endParaRPr sz="1800" dirty="0">
              <a:latin typeface="Arial"/>
              <a:cs typeface="Arial"/>
            </a:endParaRPr>
          </a:p>
          <a:p>
            <a:pPr marL="412750" marR="5080">
              <a:lnSpc>
                <a:spcPct val="100000"/>
              </a:lnSpc>
              <a:spcBef>
                <a:spcPts val="545"/>
              </a:spcBef>
            </a:pPr>
            <a:r>
              <a:rPr sz="1600" spc="-10" dirty="0">
                <a:solidFill>
                  <a:srgbClr val="585858"/>
                </a:solidFill>
                <a:latin typeface="Arial"/>
                <a:cs typeface="Arial"/>
              </a:rPr>
              <a:t>Средние</a:t>
            </a:r>
            <a:r>
              <a:rPr sz="160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Arial"/>
                <a:cs typeface="Arial"/>
              </a:rPr>
              <a:t>потребительские</a:t>
            </a:r>
            <a:r>
              <a:rPr sz="1600" spc="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Arial"/>
                <a:cs typeface="Arial"/>
              </a:rPr>
              <a:t>цены </a:t>
            </a:r>
            <a:r>
              <a:rPr sz="16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Arial"/>
                <a:cs typeface="Arial"/>
              </a:rPr>
              <a:t>(тарифы)</a:t>
            </a:r>
            <a:r>
              <a:rPr sz="1600" spc="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Arial"/>
                <a:cs typeface="Arial"/>
              </a:rPr>
              <a:t>на</a:t>
            </a:r>
            <a:r>
              <a:rPr sz="16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Arial"/>
                <a:cs typeface="Arial"/>
              </a:rPr>
              <a:t>продовольственные, </a:t>
            </a:r>
            <a:r>
              <a:rPr sz="1600" spc="-4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Arial"/>
                <a:cs typeface="Arial"/>
              </a:rPr>
              <a:t>непродовольственные</a:t>
            </a:r>
            <a:r>
              <a:rPr sz="1600" spc="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Arial"/>
                <a:cs typeface="Arial"/>
              </a:rPr>
              <a:t>товары </a:t>
            </a:r>
            <a:r>
              <a:rPr sz="1600" spc="-5" dirty="0">
                <a:solidFill>
                  <a:srgbClr val="585858"/>
                </a:solidFill>
                <a:latin typeface="Arial"/>
                <a:cs typeface="Arial"/>
              </a:rPr>
              <a:t>и </a:t>
            </a:r>
            <a:r>
              <a:rPr sz="160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Arial"/>
                <a:cs typeface="Arial"/>
              </a:rPr>
              <a:t>услуги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54329" y="5567934"/>
            <a:ext cx="208915" cy="287020"/>
          </a:xfrm>
          <a:custGeom>
            <a:avLst/>
            <a:gdLst/>
            <a:ahLst/>
            <a:cxnLst/>
            <a:rect l="l" t="t" r="r" b="b"/>
            <a:pathLst>
              <a:path w="208915" h="287020">
                <a:moveTo>
                  <a:pt x="0" y="0"/>
                </a:moveTo>
                <a:lnTo>
                  <a:pt x="89242" y="0"/>
                </a:lnTo>
                <a:lnTo>
                  <a:pt x="208788" y="143255"/>
                </a:lnTo>
                <a:lnTo>
                  <a:pt x="89242" y="286511"/>
                </a:lnTo>
                <a:lnTo>
                  <a:pt x="0" y="286511"/>
                </a:lnTo>
                <a:lnTo>
                  <a:pt x="119545" y="143255"/>
                </a:lnTo>
                <a:lnTo>
                  <a:pt x="0" y="0"/>
                </a:lnTo>
                <a:close/>
              </a:path>
            </a:pathLst>
          </a:custGeom>
          <a:ln w="28956">
            <a:solidFill>
              <a:srgbClr val="E000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19429" y="5100929"/>
            <a:ext cx="3274060" cy="139827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600" b="1" spc="-5" dirty="0">
                <a:solidFill>
                  <a:srgbClr val="E0002B"/>
                </a:solidFill>
                <a:latin typeface="Arial"/>
                <a:cs typeface="Arial"/>
              </a:rPr>
              <a:t>ИЛИ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605"/>
              </a:spcBef>
            </a:pPr>
            <a:r>
              <a:rPr sz="1600" spc="-5" dirty="0">
                <a:solidFill>
                  <a:srgbClr val="585858"/>
                </a:solidFill>
                <a:latin typeface="Arial"/>
                <a:cs typeface="Arial"/>
              </a:rPr>
              <a:t>Индексы</a:t>
            </a:r>
            <a:r>
              <a:rPr sz="1600" spc="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85858"/>
                </a:solidFill>
                <a:latin typeface="Arial"/>
                <a:cs typeface="Arial"/>
              </a:rPr>
              <a:t>потребительских</a:t>
            </a:r>
            <a:r>
              <a:rPr sz="1600" spc="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85858"/>
                </a:solidFill>
                <a:latin typeface="Arial"/>
                <a:cs typeface="Arial"/>
              </a:rPr>
              <a:t>цен </a:t>
            </a:r>
            <a:r>
              <a:rPr sz="1600" spc="-10" dirty="0">
                <a:solidFill>
                  <a:srgbClr val="585858"/>
                </a:solidFill>
                <a:latin typeface="Arial"/>
                <a:cs typeface="Arial"/>
              </a:rPr>
              <a:t> (тарифов)</a:t>
            </a:r>
            <a:r>
              <a:rPr sz="1600" spc="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Arial"/>
                <a:cs typeface="Arial"/>
              </a:rPr>
              <a:t>на</a:t>
            </a:r>
            <a:r>
              <a:rPr sz="1600" spc="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Arial"/>
                <a:cs typeface="Arial"/>
              </a:rPr>
              <a:t>продовольственные, </a:t>
            </a:r>
            <a:r>
              <a:rPr sz="1600" spc="-4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Arial"/>
                <a:cs typeface="Arial"/>
              </a:rPr>
              <a:t>непродовольственные</a:t>
            </a:r>
            <a:r>
              <a:rPr sz="1600" spc="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Arial"/>
                <a:cs typeface="Arial"/>
              </a:rPr>
              <a:t>товары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585858"/>
                </a:solidFill>
                <a:latin typeface="Arial"/>
                <a:cs typeface="Arial"/>
              </a:rPr>
              <a:t>и</a:t>
            </a:r>
            <a:r>
              <a:rPr sz="1600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85858"/>
                </a:solidFill>
                <a:latin typeface="Arial"/>
                <a:cs typeface="Arial"/>
              </a:rPr>
              <a:t>услуги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144517" y="3012185"/>
            <a:ext cx="193675" cy="254635"/>
          </a:xfrm>
          <a:custGeom>
            <a:avLst/>
            <a:gdLst/>
            <a:ahLst/>
            <a:cxnLst/>
            <a:rect l="l" t="t" r="r" b="b"/>
            <a:pathLst>
              <a:path w="193675" h="254635">
                <a:moveTo>
                  <a:pt x="0" y="0"/>
                </a:moveTo>
                <a:lnTo>
                  <a:pt x="82677" y="0"/>
                </a:lnTo>
                <a:lnTo>
                  <a:pt x="193548" y="127253"/>
                </a:lnTo>
                <a:lnTo>
                  <a:pt x="82677" y="254508"/>
                </a:lnTo>
                <a:lnTo>
                  <a:pt x="0" y="254508"/>
                </a:lnTo>
                <a:lnTo>
                  <a:pt x="110871" y="127253"/>
                </a:lnTo>
                <a:lnTo>
                  <a:pt x="0" y="0"/>
                </a:lnTo>
                <a:close/>
              </a:path>
            </a:pathLst>
          </a:custGeom>
          <a:ln w="28955">
            <a:solidFill>
              <a:srgbClr val="334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053966" y="2453429"/>
            <a:ext cx="2906395" cy="821690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1800" b="1" spc="-35" dirty="0">
                <a:solidFill>
                  <a:srgbClr val="334285"/>
                </a:solidFill>
                <a:latin typeface="Arial"/>
                <a:cs typeface="Arial"/>
              </a:rPr>
              <a:t>СТАТИСТИКА</a:t>
            </a:r>
            <a:endParaRPr sz="1800">
              <a:latin typeface="Arial"/>
              <a:cs typeface="Arial"/>
            </a:endParaRPr>
          </a:p>
          <a:p>
            <a:pPr marL="472440">
              <a:lnSpc>
                <a:spcPct val="100000"/>
              </a:lnSpc>
              <a:spcBef>
                <a:spcPts val="1025"/>
              </a:spcBef>
            </a:pPr>
            <a:r>
              <a:rPr sz="1600" spc="-10" dirty="0">
                <a:solidFill>
                  <a:srgbClr val="585858"/>
                </a:solidFill>
                <a:latin typeface="Arial"/>
                <a:cs typeface="Arial"/>
              </a:rPr>
              <a:t>Официальная</a:t>
            </a:r>
            <a:r>
              <a:rPr sz="1600" spc="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Arial"/>
                <a:cs typeface="Arial"/>
              </a:rPr>
              <a:t>статистика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133850" y="4027170"/>
            <a:ext cx="193675" cy="254635"/>
          </a:xfrm>
          <a:custGeom>
            <a:avLst/>
            <a:gdLst/>
            <a:ahLst/>
            <a:cxnLst/>
            <a:rect l="l" t="t" r="r" b="b"/>
            <a:pathLst>
              <a:path w="193675" h="254635">
                <a:moveTo>
                  <a:pt x="0" y="0"/>
                </a:moveTo>
                <a:lnTo>
                  <a:pt x="82676" y="0"/>
                </a:lnTo>
                <a:lnTo>
                  <a:pt x="193548" y="127253"/>
                </a:lnTo>
                <a:lnTo>
                  <a:pt x="82676" y="254507"/>
                </a:lnTo>
                <a:lnTo>
                  <a:pt x="0" y="254507"/>
                </a:lnTo>
                <a:lnTo>
                  <a:pt x="110871" y="127253"/>
                </a:lnTo>
                <a:lnTo>
                  <a:pt x="0" y="0"/>
                </a:lnTo>
                <a:close/>
              </a:path>
            </a:pathLst>
          </a:custGeom>
          <a:ln w="28956">
            <a:solidFill>
              <a:srgbClr val="334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30802" y="4456938"/>
            <a:ext cx="193675" cy="253365"/>
          </a:xfrm>
          <a:custGeom>
            <a:avLst/>
            <a:gdLst/>
            <a:ahLst/>
            <a:cxnLst/>
            <a:rect l="l" t="t" r="r" b="b"/>
            <a:pathLst>
              <a:path w="193675" h="253364">
                <a:moveTo>
                  <a:pt x="0" y="0"/>
                </a:moveTo>
                <a:lnTo>
                  <a:pt x="82676" y="0"/>
                </a:lnTo>
                <a:lnTo>
                  <a:pt x="193548" y="126492"/>
                </a:lnTo>
                <a:lnTo>
                  <a:pt x="82676" y="252984"/>
                </a:lnTo>
                <a:lnTo>
                  <a:pt x="0" y="252984"/>
                </a:lnTo>
                <a:lnTo>
                  <a:pt x="110871" y="126492"/>
                </a:lnTo>
                <a:lnTo>
                  <a:pt x="0" y="0"/>
                </a:lnTo>
                <a:close/>
              </a:path>
            </a:pathLst>
          </a:custGeom>
          <a:ln w="28956">
            <a:solidFill>
              <a:srgbClr val="334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099305" y="3558667"/>
            <a:ext cx="3335020" cy="2466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34285"/>
                </a:solidFill>
                <a:latin typeface="Arial"/>
                <a:cs typeface="Arial"/>
              </a:rPr>
              <a:t>ЦЕНЫ</a:t>
            </a:r>
            <a:endParaRPr sz="1800" dirty="0">
              <a:latin typeface="Arial"/>
              <a:cs typeface="Arial"/>
            </a:endParaRPr>
          </a:p>
          <a:p>
            <a:pPr marL="462280">
              <a:lnSpc>
                <a:spcPct val="100000"/>
              </a:lnSpc>
              <a:spcBef>
                <a:spcPts val="1220"/>
              </a:spcBef>
            </a:pPr>
            <a:r>
              <a:rPr sz="1600" spc="-10" dirty="0">
                <a:solidFill>
                  <a:srgbClr val="585858"/>
                </a:solidFill>
                <a:latin typeface="Arial"/>
                <a:cs typeface="Arial"/>
              </a:rPr>
              <a:t>Потребительские</a:t>
            </a:r>
            <a:r>
              <a:rPr sz="16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Arial"/>
                <a:cs typeface="Arial"/>
              </a:rPr>
              <a:t>цены</a:t>
            </a:r>
            <a:endParaRPr sz="1600" dirty="0">
              <a:latin typeface="Arial"/>
              <a:cs typeface="Arial"/>
            </a:endParaRPr>
          </a:p>
          <a:p>
            <a:pPr marL="447040" marR="396240">
              <a:lnSpc>
                <a:spcPct val="100000"/>
              </a:lnSpc>
              <a:spcBef>
                <a:spcPts val="910"/>
              </a:spcBef>
            </a:pPr>
            <a:r>
              <a:rPr sz="1600" spc="-15" dirty="0">
                <a:solidFill>
                  <a:srgbClr val="585858"/>
                </a:solidFill>
                <a:latin typeface="Arial"/>
                <a:cs typeface="Arial"/>
              </a:rPr>
              <a:t>Средние</a:t>
            </a:r>
            <a:r>
              <a:rPr sz="16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85858"/>
                </a:solidFill>
                <a:latin typeface="Arial"/>
                <a:cs typeface="Arial"/>
              </a:rPr>
              <a:t>потребительские </a:t>
            </a:r>
            <a:r>
              <a:rPr sz="1600" spc="-4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Arial"/>
                <a:cs typeface="Arial"/>
              </a:rPr>
              <a:t>Цены</a:t>
            </a:r>
            <a:r>
              <a:rPr sz="160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Arial"/>
                <a:cs typeface="Arial"/>
              </a:rPr>
              <a:t>на</a:t>
            </a:r>
            <a:r>
              <a:rPr sz="1600" spc="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85858"/>
                </a:solidFill>
                <a:latin typeface="Arial"/>
                <a:cs typeface="Arial"/>
              </a:rPr>
              <a:t>отдельные</a:t>
            </a:r>
            <a:r>
              <a:rPr sz="1600" spc="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Arial"/>
                <a:cs typeface="Arial"/>
              </a:rPr>
              <a:t>виды </a:t>
            </a:r>
            <a:r>
              <a:rPr sz="160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Arial"/>
                <a:cs typeface="Arial"/>
              </a:rPr>
              <a:t>товаров</a:t>
            </a:r>
            <a:r>
              <a:rPr sz="16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Arial"/>
                <a:cs typeface="Arial"/>
              </a:rPr>
              <a:t>и</a:t>
            </a:r>
            <a:r>
              <a:rPr sz="1600" spc="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85858"/>
                </a:solidFill>
                <a:latin typeface="Arial"/>
                <a:cs typeface="Arial"/>
              </a:rPr>
              <a:t>услуг</a:t>
            </a:r>
            <a:endParaRPr sz="1600" dirty="0">
              <a:latin typeface="Arial"/>
              <a:cs typeface="Arial"/>
            </a:endParaRPr>
          </a:p>
          <a:p>
            <a:pPr marL="481330">
              <a:lnSpc>
                <a:spcPct val="100000"/>
              </a:lnSpc>
              <a:spcBef>
                <a:spcPts val="560"/>
              </a:spcBef>
            </a:pPr>
            <a:r>
              <a:rPr sz="1600" b="1" spc="-5" dirty="0">
                <a:solidFill>
                  <a:srgbClr val="334285"/>
                </a:solidFill>
                <a:latin typeface="Arial"/>
                <a:cs typeface="Arial"/>
              </a:rPr>
              <a:t>ИЛИ</a:t>
            </a:r>
            <a:endParaRPr sz="1600" dirty="0">
              <a:latin typeface="Arial"/>
              <a:cs typeface="Arial"/>
            </a:endParaRPr>
          </a:p>
          <a:p>
            <a:pPr marL="447040" marR="5080">
              <a:lnSpc>
                <a:spcPct val="100000"/>
              </a:lnSpc>
              <a:spcBef>
                <a:spcPts val="925"/>
              </a:spcBef>
            </a:pPr>
            <a:r>
              <a:rPr sz="1600" spc="-5" dirty="0">
                <a:solidFill>
                  <a:srgbClr val="585858"/>
                </a:solidFill>
                <a:latin typeface="Arial"/>
                <a:cs typeface="Arial"/>
              </a:rPr>
              <a:t>Индексы</a:t>
            </a:r>
            <a:r>
              <a:rPr sz="1600" spc="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85858"/>
                </a:solidFill>
                <a:latin typeface="Arial"/>
                <a:cs typeface="Arial"/>
              </a:rPr>
              <a:t>потребительских</a:t>
            </a:r>
            <a:r>
              <a:rPr sz="1600" spc="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85858"/>
                </a:solidFill>
                <a:latin typeface="Arial"/>
                <a:cs typeface="Arial"/>
              </a:rPr>
              <a:t>цен </a:t>
            </a:r>
            <a:r>
              <a:rPr sz="1600" spc="-4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Arial"/>
                <a:cs typeface="Arial"/>
              </a:rPr>
              <a:t>на</a:t>
            </a:r>
            <a:r>
              <a:rPr sz="160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Arial"/>
                <a:cs typeface="Arial"/>
              </a:rPr>
              <a:t>товары</a:t>
            </a:r>
            <a:r>
              <a:rPr sz="1600" spc="-5" dirty="0">
                <a:solidFill>
                  <a:srgbClr val="585858"/>
                </a:solidFill>
                <a:latin typeface="Arial"/>
                <a:cs typeface="Arial"/>
              </a:rPr>
              <a:t> и</a:t>
            </a:r>
            <a:r>
              <a:rPr sz="1600" spc="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85858"/>
                </a:solidFill>
                <a:latin typeface="Arial"/>
                <a:cs typeface="Arial"/>
              </a:rPr>
              <a:t>услуги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838693" y="3519678"/>
            <a:ext cx="193675" cy="254635"/>
          </a:xfrm>
          <a:custGeom>
            <a:avLst/>
            <a:gdLst/>
            <a:ahLst/>
            <a:cxnLst/>
            <a:rect l="l" t="t" r="r" b="b"/>
            <a:pathLst>
              <a:path w="193675" h="254635">
                <a:moveTo>
                  <a:pt x="0" y="0"/>
                </a:moveTo>
                <a:lnTo>
                  <a:pt x="82676" y="0"/>
                </a:lnTo>
                <a:lnTo>
                  <a:pt x="193548" y="127254"/>
                </a:lnTo>
                <a:lnTo>
                  <a:pt x="82676" y="254508"/>
                </a:lnTo>
                <a:lnTo>
                  <a:pt x="0" y="254508"/>
                </a:lnTo>
                <a:lnTo>
                  <a:pt x="110871" y="127254"/>
                </a:lnTo>
                <a:lnTo>
                  <a:pt x="0" y="0"/>
                </a:lnTo>
                <a:close/>
              </a:path>
            </a:pathLst>
          </a:custGeom>
          <a:ln w="28955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8236711" y="5590743"/>
            <a:ext cx="290068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585858"/>
                </a:solidFill>
                <a:latin typeface="Arial"/>
                <a:cs typeface="Arial"/>
              </a:rPr>
              <a:t>Индексы</a:t>
            </a:r>
            <a:r>
              <a:rPr sz="1600" spc="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85858"/>
                </a:solidFill>
                <a:latin typeface="Arial"/>
                <a:cs typeface="Arial"/>
              </a:rPr>
              <a:t>потребительских</a:t>
            </a:r>
            <a:r>
              <a:rPr sz="1600" spc="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85858"/>
                </a:solidFill>
                <a:latin typeface="Arial"/>
                <a:cs typeface="Arial"/>
              </a:rPr>
              <a:t>цен </a:t>
            </a:r>
            <a:r>
              <a:rPr sz="1600" spc="-4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Arial"/>
                <a:cs typeface="Arial"/>
              </a:rPr>
              <a:t>на</a:t>
            </a:r>
            <a:r>
              <a:rPr sz="160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Arial"/>
                <a:cs typeface="Arial"/>
              </a:rPr>
              <a:t>товары</a:t>
            </a:r>
            <a:r>
              <a:rPr sz="1600" spc="-5" dirty="0">
                <a:solidFill>
                  <a:srgbClr val="585858"/>
                </a:solidFill>
                <a:latin typeface="Arial"/>
                <a:cs typeface="Arial"/>
              </a:rPr>
              <a:t> и</a:t>
            </a:r>
            <a:r>
              <a:rPr sz="1600" spc="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85858"/>
                </a:solidFill>
                <a:latin typeface="Arial"/>
                <a:cs typeface="Arial"/>
              </a:rPr>
              <a:t>услуги</a:t>
            </a:r>
            <a:endParaRPr sz="16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838693" y="3044189"/>
            <a:ext cx="193675" cy="254635"/>
          </a:xfrm>
          <a:custGeom>
            <a:avLst/>
            <a:gdLst/>
            <a:ahLst/>
            <a:cxnLst/>
            <a:rect l="l" t="t" r="r" b="b"/>
            <a:pathLst>
              <a:path w="193675" h="254635">
                <a:moveTo>
                  <a:pt x="0" y="0"/>
                </a:moveTo>
                <a:lnTo>
                  <a:pt x="82676" y="0"/>
                </a:lnTo>
                <a:lnTo>
                  <a:pt x="193548" y="127254"/>
                </a:lnTo>
                <a:lnTo>
                  <a:pt x="82676" y="254508"/>
                </a:lnTo>
                <a:lnTo>
                  <a:pt x="0" y="254508"/>
                </a:lnTo>
                <a:lnTo>
                  <a:pt x="110871" y="127254"/>
                </a:lnTo>
                <a:lnTo>
                  <a:pt x="0" y="0"/>
                </a:lnTo>
                <a:close/>
              </a:path>
            </a:pathLst>
          </a:custGeom>
          <a:ln w="28955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7692008" y="1622552"/>
            <a:ext cx="3648075" cy="2310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0607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585858"/>
                </a:solidFill>
                <a:latin typeface="Arial"/>
                <a:cs typeface="Arial"/>
              </a:rPr>
              <a:t>ВИТРИНА </a:t>
            </a:r>
            <a:r>
              <a:rPr sz="1800" b="1" spc="-25" dirty="0">
                <a:solidFill>
                  <a:srgbClr val="585858"/>
                </a:solidFill>
                <a:latin typeface="Arial"/>
                <a:cs typeface="Arial"/>
              </a:rPr>
              <a:t>СТАТИСТИЧЕСКИХ </a:t>
            </a:r>
            <a:r>
              <a:rPr sz="1800" b="1" spc="-49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585858"/>
                </a:solidFill>
                <a:latin typeface="Arial"/>
                <a:cs typeface="Arial"/>
              </a:rPr>
              <a:t>ДАННЫХ</a:t>
            </a:r>
            <a:endParaRPr sz="1800">
              <a:latin typeface="Arial"/>
              <a:cs typeface="Arial"/>
            </a:endParaRPr>
          </a:p>
          <a:p>
            <a:pPr marL="115570">
              <a:lnSpc>
                <a:spcPct val="100000"/>
              </a:lnSpc>
              <a:spcBef>
                <a:spcPts val="430"/>
              </a:spcBef>
            </a:pPr>
            <a:r>
              <a:rPr sz="2000" u="heavy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showdata.gks.ru</a:t>
            </a:r>
            <a:endParaRPr sz="2000">
              <a:latin typeface="Arial"/>
              <a:cs typeface="Arial"/>
            </a:endParaRPr>
          </a:p>
          <a:p>
            <a:pPr marL="115570">
              <a:lnSpc>
                <a:spcPct val="100000"/>
              </a:lnSpc>
              <a:spcBef>
                <a:spcPts val="819"/>
              </a:spcBef>
            </a:pPr>
            <a:r>
              <a:rPr sz="1800" b="1" dirty="0">
                <a:solidFill>
                  <a:srgbClr val="FFC32D"/>
                </a:solidFill>
                <a:latin typeface="Arial"/>
                <a:cs typeface="Arial"/>
              </a:rPr>
              <a:t>ЦЕНЫ</a:t>
            </a:r>
            <a:endParaRPr sz="1800">
              <a:latin typeface="Arial"/>
              <a:cs typeface="Arial"/>
            </a:endParaRPr>
          </a:p>
          <a:p>
            <a:pPr marL="605790">
              <a:lnSpc>
                <a:spcPct val="100000"/>
              </a:lnSpc>
              <a:spcBef>
                <a:spcPts val="890"/>
              </a:spcBef>
            </a:pPr>
            <a:r>
              <a:rPr sz="1600" spc="-15" dirty="0">
                <a:solidFill>
                  <a:srgbClr val="585858"/>
                </a:solidFill>
                <a:latin typeface="Arial"/>
                <a:cs typeface="Arial"/>
              </a:rPr>
              <a:t>Средние</a:t>
            </a:r>
            <a:r>
              <a:rPr sz="1600" spc="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85858"/>
                </a:solidFill>
                <a:latin typeface="Arial"/>
                <a:cs typeface="Arial"/>
              </a:rPr>
              <a:t>потребительские</a:t>
            </a:r>
            <a:r>
              <a:rPr sz="1600" spc="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Arial"/>
                <a:cs typeface="Arial"/>
              </a:rPr>
              <a:t>цены</a:t>
            </a:r>
            <a:endParaRPr sz="1600">
              <a:latin typeface="Arial"/>
              <a:cs typeface="Arial"/>
            </a:endParaRPr>
          </a:p>
          <a:p>
            <a:pPr marL="605790" marR="5080">
              <a:lnSpc>
                <a:spcPct val="100000"/>
              </a:lnSpc>
              <a:spcBef>
                <a:spcPts val="1210"/>
              </a:spcBef>
            </a:pPr>
            <a:r>
              <a:rPr sz="1600" spc="-15" dirty="0">
                <a:solidFill>
                  <a:srgbClr val="585858"/>
                </a:solidFill>
                <a:latin typeface="Arial"/>
                <a:cs typeface="Arial"/>
              </a:rPr>
              <a:t>Средние</a:t>
            </a:r>
            <a:r>
              <a:rPr sz="1600" spc="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85858"/>
                </a:solidFill>
                <a:latin typeface="Arial"/>
                <a:cs typeface="Arial"/>
              </a:rPr>
              <a:t>потребительские</a:t>
            </a:r>
            <a:r>
              <a:rPr sz="1600" spc="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Arial"/>
                <a:cs typeface="Arial"/>
              </a:rPr>
              <a:t>цены </a:t>
            </a:r>
            <a:r>
              <a:rPr sz="1600" spc="-4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Arial"/>
                <a:cs typeface="Arial"/>
              </a:rPr>
              <a:t>(тарифы)</a:t>
            </a:r>
            <a:r>
              <a:rPr sz="1600" spc="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Arial"/>
                <a:cs typeface="Arial"/>
              </a:rPr>
              <a:t>на</a:t>
            </a:r>
            <a:r>
              <a:rPr sz="1600" spc="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Arial"/>
                <a:cs typeface="Arial"/>
              </a:rPr>
              <a:t>товары</a:t>
            </a:r>
            <a:r>
              <a:rPr sz="16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Arial"/>
                <a:cs typeface="Arial"/>
              </a:rPr>
              <a:t>и</a:t>
            </a:r>
            <a:r>
              <a:rPr sz="1600" spc="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85858"/>
                </a:solidFill>
                <a:latin typeface="Arial"/>
                <a:cs typeface="Arial"/>
              </a:rPr>
              <a:t>услуги</a:t>
            </a:r>
            <a:endParaRPr sz="16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840218" y="5040629"/>
            <a:ext cx="210820" cy="287020"/>
          </a:xfrm>
          <a:custGeom>
            <a:avLst/>
            <a:gdLst/>
            <a:ahLst/>
            <a:cxnLst/>
            <a:rect l="l" t="t" r="r" b="b"/>
            <a:pathLst>
              <a:path w="210820" h="287020">
                <a:moveTo>
                  <a:pt x="0" y="0"/>
                </a:moveTo>
                <a:lnTo>
                  <a:pt x="89915" y="0"/>
                </a:lnTo>
                <a:lnTo>
                  <a:pt x="210311" y="143256"/>
                </a:lnTo>
                <a:lnTo>
                  <a:pt x="89915" y="286512"/>
                </a:lnTo>
                <a:lnTo>
                  <a:pt x="0" y="286512"/>
                </a:lnTo>
                <a:lnTo>
                  <a:pt x="120396" y="143256"/>
                </a:lnTo>
                <a:lnTo>
                  <a:pt x="0" y="0"/>
                </a:lnTo>
                <a:close/>
              </a:path>
            </a:pathLst>
          </a:custGeom>
          <a:ln w="28956">
            <a:solidFill>
              <a:srgbClr val="FFC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7795006" y="4182872"/>
            <a:ext cx="3348354" cy="1120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997710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C32D"/>
                </a:solidFill>
                <a:latin typeface="Arial"/>
                <a:cs typeface="Arial"/>
              </a:rPr>
              <a:t>ИЛИ</a:t>
            </a:r>
            <a:endParaRPr sz="1600" dirty="0">
              <a:latin typeface="Arial"/>
              <a:cs typeface="Arial"/>
            </a:endParaRPr>
          </a:p>
          <a:p>
            <a:pPr marR="1978660" algn="ctr">
              <a:lnSpc>
                <a:spcPct val="100000"/>
              </a:lnSpc>
              <a:spcBef>
                <a:spcPts val="1310"/>
              </a:spcBef>
            </a:pPr>
            <a:r>
              <a:rPr sz="1800" b="1" spc="-10" dirty="0">
                <a:solidFill>
                  <a:srgbClr val="FFC32D"/>
                </a:solidFill>
                <a:latin typeface="Arial"/>
                <a:cs typeface="Arial"/>
              </a:rPr>
              <a:t>ИНФЛЯЦИЯ</a:t>
            </a:r>
            <a:endParaRPr sz="1800" dirty="0">
              <a:latin typeface="Arial"/>
              <a:cs typeface="Arial"/>
            </a:endParaRPr>
          </a:p>
          <a:p>
            <a:pPr marL="447675" algn="ctr">
              <a:lnSpc>
                <a:spcPct val="100000"/>
              </a:lnSpc>
              <a:spcBef>
                <a:spcPts val="1310"/>
              </a:spcBef>
            </a:pPr>
            <a:r>
              <a:rPr sz="1600" spc="-5" dirty="0">
                <a:solidFill>
                  <a:srgbClr val="585858"/>
                </a:solidFill>
                <a:latin typeface="Arial"/>
                <a:cs typeface="Arial"/>
              </a:rPr>
              <a:t>Индексы</a:t>
            </a:r>
            <a:r>
              <a:rPr sz="1600" spc="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85858"/>
                </a:solidFill>
                <a:latin typeface="Arial"/>
                <a:cs typeface="Arial"/>
              </a:rPr>
              <a:t>потребительских</a:t>
            </a:r>
            <a:r>
              <a:rPr sz="1600" spc="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85858"/>
                </a:solidFill>
                <a:latin typeface="Arial"/>
                <a:cs typeface="Arial"/>
              </a:rPr>
              <a:t>цен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185665" y="5574029"/>
            <a:ext cx="210820" cy="287020"/>
          </a:xfrm>
          <a:custGeom>
            <a:avLst/>
            <a:gdLst/>
            <a:ahLst/>
            <a:cxnLst/>
            <a:rect l="l" t="t" r="r" b="b"/>
            <a:pathLst>
              <a:path w="210820" h="287020">
                <a:moveTo>
                  <a:pt x="0" y="0"/>
                </a:moveTo>
                <a:lnTo>
                  <a:pt x="89916" y="0"/>
                </a:lnTo>
                <a:lnTo>
                  <a:pt x="210312" y="143256"/>
                </a:lnTo>
                <a:lnTo>
                  <a:pt x="89916" y="286512"/>
                </a:lnTo>
                <a:lnTo>
                  <a:pt x="0" y="286512"/>
                </a:lnTo>
                <a:lnTo>
                  <a:pt x="120396" y="143256"/>
                </a:lnTo>
                <a:lnTo>
                  <a:pt x="0" y="0"/>
                </a:lnTo>
                <a:close/>
              </a:path>
            </a:pathLst>
          </a:custGeom>
          <a:ln w="28956">
            <a:solidFill>
              <a:srgbClr val="334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850885" y="5663946"/>
            <a:ext cx="208915" cy="287020"/>
          </a:xfrm>
          <a:custGeom>
            <a:avLst/>
            <a:gdLst/>
            <a:ahLst/>
            <a:cxnLst/>
            <a:rect l="l" t="t" r="r" b="b"/>
            <a:pathLst>
              <a:path w="208915" h="287020">
                <a:moveTo>
                  <a:pt x="0" y="0"/>
                </a:moveTo>
                <a:lnTo>
                  <a:pt x="89281" y="0"/>
                </a:lnTo>
                <a:lnTo>
                  <a:pt x="208788" y="143255"/>
                </a:lnTo>
                <a:lnTo>
                  <a:pt x="89281" y="286511"/>
                </a:lnTo>
                <a:lnTo>
                  <a:pt x="0" y="286511"/>
                </a:lnTo>
                <a:lnTo>
                  <a:pt x="119507" y="143255"/>
                </a:lnTo>
                <a:lnTo>
                  <a:pt x="0" y="0"/>
                </a:lnTo>
                <a:close/>
              </a:path>
            </a:pathLst>
          </a:custGeom>
          <a:ln w="28956">
            <a:solidFill>
              <a:srgbClr val="FFC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21</a:t>
            </a:fld>
            <a:endParaRPr spc="-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7923" y="728124"/>
            <a:ext cx="12192625" cy="5549037"/>
            <a:chOff x="0" y="649198"/>
            <a:chExt cx="12192625" cy="5549037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577340"/>
              <a:ext cx="8089392" cy="387857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668125" y="890513"/>
              <a:ext cx="5524500" cy="4603750"/>
            </a:xfrm>
            <a:custGeom>
              <a:avLst/>
              <a:gdLst/>
              <a:ahLst/>
              <a:cxnLst/>
              <a:rect l="l" t="t" r="r" b="b"/>
              <a:pathLst>
                <a:path w="5524500" h="4603750">
                  <a:moveTo>
                    <a:pt x="5523874" y="0"/>
                  </a:moveTo>
                  <a:lnTo>
                    <a:pt x="247088" y="0"/>
                  </a:lnTo>
                  <a:lnTo>
                    <a:pt x="202623" y="4040"/>
                  </a:lnTo>
                  <a:lnTo>
                    <a:pt x="160794" y="15690"/>
                  </a:lnTo>
                  <a:lnTo>
                    <a:pt x="122293" y="34239"/>
                  </a:lnTo>
                  <a:lnTo>
                    <a:pt x="87814" y="58979"/>
                  </a:lnTo>
                  <a:lnTo>
                    <a:pt x="58049" y="89201"/>
                  </a:lnTo>
                  <a:lnTo>
                    <a:pt x="33692" y="124196"/>
                  </a:lnTo>
                  <a:lnTo>
                    <a:pt x="15436" y="163254"/>
                  </a:lnTo>
                  <a:lnTo>
                    <a:pt x="3974" y="205667"/>
                  </a:lnTo>
                  <a:lnTo>
                    <a:pt x="0" y="250726"/>
                  </a:lnTo>
                  <a:lnTo>
                    <a:pt x="0" y="4470474"/>
                  </a:lnTo>
                  <a:lnTo>
                    <a:pt x="6622" y="4512316"/>
                  </a:lnTo>
                  <a:lnTo>
                    <a:pt x="25107" y="4548769"/>
                  </a:lnTo>
                  <a:lnTo>
                    <a:pt x="53385" y="4577586"/>
                  </a:lnTo>
                  <a:lnTo>
                    <a:pt x="89383" y="4596523"/>
                  </a:lnTo>
                  <a:lnTo>
                    <a:pt x="131031" y="4603334"/>
                  </a:lnTo>
                  <a:lnTo>
                    <a:pt x="5523874" y="4603334"/>
                  </a:lnTo>
                  <a:lnTo>
                    <a:pt x="5523874" y="0"/>
                  </a:lnTo>
                  <a:close/>
                </a:path>
              </a:pathLst>
            </a:custGeom>
            <a:solidFill>
              <a:srgbClr val="F3F5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880059" y="5432094"/>
              <a:ext cx="6312535" cy="266065"/>
            </a:xfrm>
            <a:custGeom>
              <a:avLst/>
              <a:gdLst/>
              <a:ahLst/>
              <a:cxnLst/>
              <a:rect l="l" t="t" r="r" b="b"/>
              <a:pathLst>
                <a:path w="6312534" h="266064">
                  <a:moveTo>
                    <a:pt x="808662" y="0"/>
                  </a:moveTo>
                  <a:lnTo>
                    <a:pt x="18719" y="0"/>
                  </a:lnTo>
                  <a:lnTo>
                    <a:pt x="0" y="29941"/>
                  </a:lnTo>
                  <a:lnTo>
                    <a:pt x="0" y="147834"/>
                  </a:lnTo>
                  <a:lnTo>
                    <a:pt x="3743" y="147834"/>
                  </a:lnTo>
                  <a:lnTo>
                    <a:pt x="16901" y="172506"/>
                  </a:lnTo>
                  <a:lnTo>
                    <a:pt x="87762" y="212083"/>
                  </a:lnTo>
                  <a:lnTo>
                    <a:pt x="138254" y="227324"/>
                  </a:lnTo>
                  <a:lnTo>
                    <a:pt x="193979" y="239758"/>
                  </a:lnTo>
                  <a:lnTo>
                    <a:pt x="251333" y="249553"/>
                  </a:lnTo>
                  <a:lnTo>
                    <a:pt x="306711" y="256879"/>
                  </a:lnTo>
                  <a:lnTo>
                    <a:pt x="356505" y="261903"/>
                  </a:lnTo>
                  <a:lnTo>
                    <a:pt x="397113" y="264793"/>
                  </a:lnTo>
                  <a:lnTo>
                    <a:pt x="6311940" y="265720"/>
                  </a:lnTo>
                  <a:lnTo>
                    <a:pt x="6311940" y="61753"/>
                  </a:lnTo>
                  <a:lnTo>
                    <a:pt x="919097" y="61753"/>
                  </a:lnTo>
                  <a:lnTo>
                    <a:pt x="885281" y="57367"/>
                  </a:lnTo>
                  <a:lnTo>
                    <a:pt x="854782" y="44911"/>
                  </a:lnTo>
                  <a:lnTo>
                    <a:pt x="828832" y="25438"/>
                  </a:lnTo>
                  <a:lnTo>
                    <a:pt x="808662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88721" y="5432094"/>
              <a:ext cx="5503545" cy="62230"/>
            </a:xfrm>
            <a:custGeom>
              <a:avLst/>
              <a:gdLst/>
              <a:ahLst/>
              <a:cxnLst/>
              <a:rect l="l" t="t" r="r" b="b"/>
              <a:pathLst>
                <a:path w="5503545" h="62229">
                  <a:moveTo>
                    <a:pt x="5503277" y="0"/>
                  </a:moveTo>
                  <a:lnTo>
                    <a:pt x="0" y="0"/>
                  </a:lnTo>
                  <a:lnTo>
                    <a:pt x="20169" y="25438"/>
                  </a:lnTo>
                  <a:lnTo>
                    <a:pt x="46119" y="44911"/>
                  </a:lnTo>
                  <a:lnTo>
                    <a:pt x="76618" y="57367"/>
                  </a:lnTo>
                  <a:lnTo>
                    <a:pt x="110434" y="61753"/>
                  </a:lnTo>
                  <a:lnTo>
                    <a:pt x="5503277" y="61753"/>
                  </a:lnTo>
                  <a:lnTo>
                    <a:pt x="5503277" y="0"/>
                  </a:lnTo>
                  <a:close/>
                </a:path>
              </a:pathLst>
            </a:custGeom>
            <a:solidFill>
              <a:srgbClr val="9F9F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83098" y="914828"/>
              <a:ext cx="5509260" cy="4542155"/>
            </a:xfrm>
            <a:custGeom>
              <a:avLst/>
              <a:gdLst/>
              <a:ahLst/>
              <a:cxnLst/>
              <a:rect l="l" t="t" r="r" b="b"/>
              <a:pathLst>
                <a:path w="5509259" h="4542155">
                  <a:moveTo>
                    <a:pt x="5508901" y="0"/>
                  </a:moveTo>
                  <a:lnTo>
                    <a:pt x="263956" y="0"/>
                  </a:lnTo>
                  <a:lnTo>
                    <a:pt x="215538" y="4124"/>
                  </a:lnTo>
                  <a:lnTo>
                    <a:pt x="168234" y="16147"/>
                  </a:lnTo>
                  <a:lnTo>
                    <a:pt x="123690" y="35539"/>
                  </a:lnTo>
                  <a:lnTo>
                    <a:pt x="83552" y="61773"/>
                  </a:lnTo>
                  <a:lnTo>
                    <a:pt x="49468" y="94322"/>
                  </a:lnTo>
                  <a:lnTo>
                    <a:pt x="23083" y="132658"/>
                  </a:lnTo>
                  <a:lnTo>
                    <a:pt x="6045" y="176254"/>
                  </a:lnTo>
                  <a:lnTo>
                    <a:pt x="0" y="224580"/>
                  </a:lnTo>
                  <a:lnTo>
                    <a:pt x="0" y="4416217"/>
                  </a:lnTo>
                  <a:lnTo>
                    <a:pt x="9092" y="4454408"/>
                  </a:lnTo>
                  <a:lnTo>
                    <a:pt x="33192" y="4488645"/>
                  </a:lnTo>
                  <a:lnTo>
                    <a:pt x="67536" y="4516324"/>
                  </a:lnTo>
                  <a:lnTo>
                    <a:pt x="107360" y="4534842"/>
                  </a:lnTo>
                  <a:lnTo>
                    <a:pt x="147899" y="4541593"/>
                  </a:lnTo>
                  <a:lnTo>
                    <a:pt x="5508901" y="4541593"/>
                  </a:lnTo>
                  <a:lnTo>
                    <a:pt x="5508901" y="4517266"/>
                  </a:lnTo>
                  <a:lnTo>
                    <a:pt x="147899" y="4517266"/>
                  </a:lnTo>
                  <a:lnTo>
                    <a:pt x="105409" y="4508582"/>
                  </a:lnTo>
                  <a:lnTo>
                    <a:pt x="64844" y="4485688"/>
                  </a:lnTo>
                  <a:lnTo>
                    <a:pt x="34455" y="4453321"/>
                  </a:lnTo>
                  <a:lnTo>
                    <a:pt x="22491" y="4416217"/>
                  </a:lnTo>
                  <a:lnTo>
                    <a:pt x="22491" y="224580"/>
                  </a:lnTo>
                  <a:lnTo>
                    <a:pt x="28184" y="182122"/>
                  </a:lnTo>
                  <a:lnTo>
                    <a:pt x="44166" y="143545"/>
                  </a:lnTo>
                  <a:lnTo>
                    <a:pt x="68791" y="109398"/>
                  </a:lnTo>
                  <a:lnTo>
                    <a:pt x="100413" y="80231"/>
                  </a:lnTo>
                  <a:lnTo>
                    <a:pt x="137386" y="56590"/>
                  </a:lnTo>
                  <a:lnTo>
                    <a:pt x="178065" y="39025"/>
                  </a:lnTo>
                  <a:lnTo>
                    <a:pt x="220804" y="28083"/>
                  </a:lnTo>
                  <a:lnTo>
                    <a:pt x="263956" y="24314"/>
                  </a:lnTo>
                  <a:lnTo>
                    <a:pt x="5508901" y="24314"/>
                  </a:lnTo>
                  <a:lnTo>
                    <a:pt x="5508901" y="0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81930" y="5439578"/>
              <a:ext cx="6310069" cy="26946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24509" y="999077"/>
              <a:ext cx="84279" cy="8418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0052623" y="1027118"/>
              <a:ext cx="26670" cy="28575"/>
            </a:xfrm>
            <a:custGeom>
              <a:avLst/>
              <a:gdLst/>
              <a:ahLst/>
              <a:cxnLst/>
              <a:rect l="l" t="t" r="r" b="b"/>
              <a:pathLst>
                <a:path w="26670" h="28575">
                  <a:moveTo>
                    <a:pt x="20595" y="0"/>
                  </a:moveTo>
                  <a:lnTo>
                    <a:pt x="5622" y="0"/>
                  </a:lnTo>
                  <a:lnTo>
                    <a:pt x="0" y="7515"/>
                  </a:lnTo>
                  <a:lnTo>
                    <a:pt x="0" y="20588"/>
                  </a:lnTo>
                  <a:lnTo>
                    <a:pt x="5622" y="28104"/>
                  </a:lnTo>
                  <a:lnTo>
                    <a:pt x="20595" y="28104"/>
                  </a:lnTo>
                  <a:lnTo>
                    <a:pt x="26155" y="20588"/>
                  </a:lnTo>
                  <a:lnTo>
                    <a:pt x="26155" y="14967"/>
                  </a:lnTo>
                  <a:lnTo>
                    <a:pt x="26155" y="7515"/>
                  </a:lnTo>
                  <a:lnTo>
                    <a:pt x="20595" y="0"/>
                  </a:lnTo>
                  <a:close/>
                </a:path>
              </a:pathLst>
            </a:custGeom>
            <a:solidFill>
              <a:srgbClr val="1E2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649198"/>
              <a:ext cx="219710" cy="738505"/>
            </a:xfrm>
            <a:custGeom>
              <a:avLst/>
              <a:gdLst/>
              <a:ahLst/>
              <a:cxnLst/>
              <a:rect l="l" t="t" r="r" b="b"/>
              <a:pathLst>
                <a:path w="219710" h="738505">
                  <a:moveTo>
                    <a:pt x="219125" y="0"/>
                  </a:moveTo>
                  <a:lnTo>
                    <a:pt x="0" y="0"/>
                  </a:lnTo>
                  <a:lnTo>
                    <a:pt x="0" y="738403"/>
                  </a:lnTo>
                  <a:lnTo>
                    <a:pt x="219125" y="738403"/>
                  </a:lnTo>
                  <a:lnTo>
                    <a:pt x="219125" y="0"/>
                  </a:lnTo>
                  <a:close/>
                </a:path>
              </a:pathLst>
            </a:custGeom>
            <a:solidFill>
              <a:srgbClr val="E000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698223" y="5699760"/>
              <a:ext cx="494030" cy="498475"/>
            </a:xfrm>
            <a:custGeom>
              <a:avLst/>
              <a:gdLst/>
              <a:ahLst/>
              <a:cxnLst/>
              <a:rect l="l" t="t" r="r" b="b"/>
              <a:pathLst>
                <a:path w="494029" h="498475">
                  <a:moveTo>
                    <a:pt x="493649" y="0"/>
                  </a:moveTo>
                  <a:lnTo>
                    <a:pt x="0" y="0"/>
                  </a:lnTo>
                  <a:lnTo>
                    <a:pt x="0" y="497916"/>
                  </a:lnTo>
                  <a:lnTo>
                    <a:pt x="493649" y="497916"/>
                  </a:lnTo>
                  <a:lnTo>
                    <a:pt x="493649" y="0"/>
                  </a:lnTo>
                  <a:close/>
                </a:path>
              </a:pathLst>
            </a:custGeom>
            <a:solidFill>
              <a:srgbClr val="FFC3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878056" y="5818631"/>
              <a:ext cx="152400" cy="28803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81539" y="1128078"/>
              <a:ext cx="5310460" cy="4003229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358241" y="113487"/>
            <a:ext cx="108270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80" dirty="0" smtClean="0">
                <a:solidFill>
                  <a:srgbClr val="334285"/>
                </a:solidFill>
                <a:latin typeface="Arial"/>
                <a:cs typeface="Arial"/>
              </a:rPr>
              <a:t>ПЕРМЬСТАТ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73379" y="0"/>
            <a:ext cx="11480165" cy="89535"/>
          </a:xfrm>
          <a:custGeom>
            <a:avLst/>
            <a:gdLst/>
            <a:ahLst/>
            <a:cxnLst/>
            <a:rect l="l" t="t" r="r" b="b"/>
            <a:pathLst>
              <a:path w="11480165" h="89535">
                <a:moveTo>
                  <a:pt x="11479657" y="0"/>
                </a:moveTo>
                <a:lnTo>
                  <a:pt x="0" y="0"/>
                </a:lnTo>
                <a:lnTo>
                  <a:pt x="0" y="89335"/>
                </a:lnTo>
                <a:lnTo>
                  <a:pt x="11479657" y="89335"/>
                </a:lnTo>
                <a:lnTo>
                  <a:pt x="11479657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371043" y="560324"/>
            <a:ext cx="4884420" cy="8185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ИНДЕКС</a:t>
            </a:r>
            <a:r>
              <a:rPr spc="-60" dirty="0"/>
              <a:t> </a:t>
            </a:r>
            <a:r>
              <a:rPr spc="-5" dirty="0"/>
              <a:t>ПОТРЕБИТЕЛЬСКИХ </a:t>
            </a:r>
            <a:r>
              <a:rPr spc="-710" dirty="0"/>
              <a:t> </a:t>
            </a:r>
            <a:r>
              <a:rPr dirty="0"/>
              <a:t>ЦЕН</a:t>
            </a:r>
            <a:r>
              <a:rPr spc="-20" dirty="0"/>
              <a:t> </a:t>
            </a:r>
            <a:r>
              <a:rPr dirty="0"/>
              <a:t>И </a:t>
            </a:r>
            <a:r>
              <a:rPr spc="-15" dirty="0"/>
              <a:t>ИНФЛЯЦИЯ</a:t>
            </a:r>
          </a:p>
        </p:txBody>
      </p:sp>
      <p:sp>
        <p:nvSpPr>
          <p:cNvPr id="19" name="object 19"/>
          <p:cNvSpPr/>
          <p:nvPr/>
        </p:nvSpPr>
        <p:spPr>
          <a:xfrm>
            <a:off x="1440941" y="235458"/>
            <a:ext cx="2951480" cy="0"/>
          </a:xfrm>
          <a:custGeom>
            <a:avLst/>
            <a:gdLst/>
            <a:ahLst/>
            <a:cxnLst/>
            <a:rect l="l" t="t" r="r" b="b"/>
            <a:pathLst>
              <a:path w="2951479">
                <a:moveTo>
                  <a:pt x="0" y="0"/>
                </a:moveTo>
                <a:lnTo>
                  <a:pt x="2951226" y="0"/>
                </a:lnTo>
              </a:path>
            </a:pathLst>
          </a:custGeom>
          <a:ln w="25907">
            <a:solidFill>
              <a:srgbClr val="334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29035" y="233934"/>
            <a:ext cx="7214234" cy="0"/>
          </a:xfrm>
          <a:custGeom>
            <a:avLst/>
            <a:gdLst/>
            <a:ahLst/>
            <a:cxnLst/>
            <a:rect l="l" t="t" r="r" b="b"/>
            <a:pathLst>
              <a:path w="7214234">
                <a:moveTo>
                  <a:pt x="0" y="0"/>
                </a:moveTo>
                <a:lnTo>
                  <a:pt x="7213968" y="0"/>
                </a:lnTo>
              </a:path>
            </a:pathLst>
          </a:custGeom>
          <a:ln w="25907">
            <a:solidFill>
              <a:srgbClr val="FFC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63796" y="182879"/>
            <a:ext cx="103505" cy="103505"/>
          </a:xfrm>
          <a:custGeom>
            <a:avLst/>
            <a:gdLst/>
            <a:ahLst/>
            <a:cxnLst/>
            <a:rect l="l" t="t" r="r" b="b"/>
            <a:pathLst>
              <a:path w="103504" h="103504">
                <a:moveTo>
                  <a:pt x="103250" y="0"/>
                </a:moveTo>
                <a:lnTo>
                  <a:pt x="0" y="0"/>
                </a:lnTo>
                <a:lnTo>
                  <a:pt x="0" y="103250"/>
                </a:lnTo>
                <a:lnTo>
                  <a:pt x="103250" y="103250"/>
                </a:lnTo>
                <a:lnTo>
                  <a:pt x="103250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098676" y="4630420"/>
            <a:ext cx="1263524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товары</a:t>
            </a:r>
            <a:r>
              <a:rPr sz="12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2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услуги</a:t>
            </a:r>
            <a:endParaRPr sz="1200" b="1"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58241" y="4326763"/>
            <a:ext cx="310984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Общий</a:t>
            </a: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уровень</a:t>
            </a:r>
            <a:r>
              <a:rPr sz="12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роста</a:t>
            </a:r>
            <a:r>
              <a:rPr sz="12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(снижения)</a:t>
            </a:r>
            <a:r>
              <a:rPr sz="12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цен </a:t>
            </a:r>
            <a:r>
              <a:rPr sz="1200" b="1" dirty="0" err="1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1200" b="1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u-RU" sz="1200" b="1" spc="180" dirty="0" smtClean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600" baseline="-23148" dirty="0" smtClean="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endParaRPr sz="1600" baseline="-23148" dirty="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756024" y="3763878"/>
            <a:ext cx="2193829" cy="6713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400" spc="-5" dirty="0" err="1">
                <a:solidFill>
                  <a:srgbClr val="FFFFFF"/>
                </a:solidFill>
                <a:latin typeface="Calibri"/>
                <a:cs typeface="Calibri"/>
              </a:rPr>
              <a:t>Стоимость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lang="ru-RU" sz="1400" spc="10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400" b="1" spc="-5" dirty="0" err="1" smtClean="0">
                <a:solidFill>
                  <a:srgbClr val="FFFFFF"/>
                </a:solidFill>
                <a:latin typeface="Calibri"/>
                <a:cs typeface="Calibri"/>
              </a:rPr>
              <a:t>Набора</a:t>
            </a:r>
            <a:r>
              <a:rPr sz="1400" b="1" spc="-2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товаров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услуг</a:t>
            </a:r>
            <a:endParaRPr sz="14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400" cap="small" spc="4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ц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ен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ах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тч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ого</a:t>
            </a:r>
            <a:r>
              <a:rPr sz="14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рио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713860" y="4674615"/>
            <a:ext cx="2156715" cy="6713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400" spc="-5" dirty="0" err="1">
                <a:solidFill>
                  <a:srgbClr val="FFFFFF"/>
                </a:solidFill>
                <a:latin typeface="Calibri"/>
                <a:cs typeface="Calibri"/>
              </a:rPr>
              <a:t>Стоимость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lang="ru-RU" sz="1400" spc="15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400" b="1" spc="-5" dirty="0" err="1" smtClean="0">
                <a:solidFill>
                  <a:srgbClr val="FFFFFF"/>
                </a:solidFill>
                <a:latin typeface="Calibri"/>
                <a:cs typeface="Calibri"/>
              </a:rPr>
              <a:t>Набора</a:t>
            </a:r>
            <a:r>
              <a:rPr sz="1400" b="1" spc="-2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товаров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услуг</a:t>
            </a:r>
            <a:endParaRPr sz="14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ценах базисного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периода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440941" y="3939540"/>
            <a:ext cx="6172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ИПЦ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71043" y="1672844"/>
            <a:ext cx="5398770" cy="151765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67945">
              <a:lnSpc>
                <a:spcPct val="80000"/>
              </a:lnSpc>
              <a:spcBef>
                <a:spcPts val="53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Индекс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потребительских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цен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(ИПЦ) –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показатель,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характеризующий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инфляционные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процессы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стране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z="18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Инфляция</a:t>
            </a:r>
            <a:r>
              <a:rPr sz="1800" b="1" u="heavy" spc="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–</a:t>
            </a:r>
            <a:r>
              <a:rPr sz="18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рост</a:t>
            </a:r>
            <a:r>
              <a:rPr sz="1800" b="1" u="heavy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цен </a:t>
            </a:r>
            <a:r>
              <a:rPr sz="18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/ </a:t>
            </a:r>
            <a:r>
              <a:rPr sz="18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Дефляция</a:t>
            </a:r>
            <a:r>
              <a:rPr sz="1800" b="1" u="heavy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–</a:t>
            </a:r>
            <a:r>
              <a:rPr sz="1800" b="1" u="heavy" spc="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снижение</a:t>
            </a:r>
            <a:r>
              <a:rPr sz="1800" b="1" u="heavy" spc="-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цен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Иными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словами: Инфляция</a:t>
            </a:r>
            <a:r>
              <a:rPr sz="18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(дефляция)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ИПЦ</a:t>
            </a:r>
            <a:r>
              <a:rPr sz="18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–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100%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870575" y="4330700"/>
            <a:ext cx="696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r>
              <a:rPr sz="18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100%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530346" y="4534661"/>
            <a:ext cx="2281555" cy="0"/>
          </a:xfrm>
          <a:custGeom>
            <a:avLst/>
            <a:gdLst/>
            <a:ahLst/>
            <a:cxnLst/>
            <a:rect l="l" t="t" r="r" b="b"/>
            <a:pathLst>
              <a:path w="2281554">
                <a:moveTo>
                  <a:pt x="0" y="0"/>
                </a:moveTo>
                <a:lnTo>
                  <a:pt x="2281174" y="0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1811889" y="6419216"/>
            <a:ext cx="189230" cy="252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z="1600" spc="-5" dirty="0">
                <a:solidFill>
                  <a:srgbClr val="7E7E7E"/>
                </a:solidFill>
                <a:latin typeface="Arial"/>
                <a:cs typeface="Arial"/>
              </a:rPr>
              <a:t>3</a:t>
            </a:fld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8241" y="113487"/>
            <a:ext cx="108270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80" dirty="0" smtClean="0">
                <a:solidFill>
                  <a:srgbClr val="334285"/>
                </a:solidFill>
                <a:latin typeface="Arial"/>
                <a:cs typeface="Arial"/>
              </a:rPr>
              <a:t>ПЕРМЬСТАТ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3379" y="0"/>
            <a:ext cx="11480165" cy="89535"/>
          </a:xfrm>
          <a:custGeom>
            <a:avLst/>
            <a:gdLst/>
            <a:ahLst/>
            <a:cxnLst/>
            <a:rect l="l" t="t" r="r" b="b"/>
            <a:pathLst>
              <a:path w="11480165" h="89535">
                <a:moveTo>
                  <a:pt x="11479657" y="0"/>
                </a:moveTo>
                <a:lnTo>
                  <a:pt x="0" y="0"/>
                </a:lnTo>
                <a:lnTo>
                  <a:pt x="0" y="89335"/>
                </a:lnTo>
                <a:lnTo>
                  <a:pt x="11479657" y="89335"/>
                </a:lnTo>
                <a:lnTo>
                  <a:pt x="11479657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49198"/>
            <a:ext cx="219710" cy="738505"/>
          </a:xfrm>
          <a:custGeom>
            <a:avLst/>
            <a:gdLst/>
            <a:ahLst/>
            <a:cxnLst/>
            <a:rect l="l" t="t" r="r" b="b"/>
            <a:pathLst>
              <a:path w="219710" h="738505">
                <a:moveTo>
                  <a:pt x="219125" y="0"/>
                </a:moveTo>
                <a:lnTo>
                  <a:pt x="0" y="0"/>
                </a:lnTo>
                <a:lnTo>
                  <a:pt x="0" y="738403"/>
                </a:lnTo>
                <a:lnTo>
                  <a:pt x="219125" y="738403"/>
                </a:lnTo>
                <a:lnTo>
                  <a:pt x="219125" y="0"/>
                </a:lnTo>
                <a:close/>
              </a:path>
            </a:pathLst>
          </a:custGeom>
          <a:solidFill>
            <a:srgbClr val="E0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621536"/>
            <a:ext cx="219710" cy="4577080"/>
          </a:xfrm>
          <a:custGeom>
            <a:avLst/>
            <a:gdLst/>
            <a:ahLst/>
            <a:cxnLst/>
            <a:rect l="l" t="t" r="r" b="b"/>
            <a:pathLst>
              <a:path w="219710" h="4577080">
                <a:moveTo>
                  <a:pt x="219456" y="0"/>
                </a:moveTo>
                <a:lnTo>
                  <a:pt x="0" y="0"/>
                </a:lnTo>
                <a:lnTo>
                  <a:pt x="0" y="4576572"/>
                </a:lnTo>
                <a:lnTo>
                  <a:pt x="219456" y="4576572"/>
                </a:lnTo>
                <a:lnTo>
                  <a:pt x="219456" y="0"/>
                </a:lnTo>
                <a:close/>
              </a:path>
            </a:pathLst>
          </a:custGeom>
          <a:solidFill>
            <a:srgbClr val="FFC3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837289" y="6399987"/>
            <a:ext cx="1384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7E7E7E"/>
                </a:solidFill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440941" y="235458"/>
            <a:ext cx="2951480" cy="0"/>
          </a:xfrm>
          <a:custGeom>
            <a:avLst/>
            <a:gdLst/>
            <a:ahLst/>
            <a:cxnLst/>
            <a:rect l="l" t="t" r="r" b="b"/>
            <a:pathLst>
              <a:path w="2951479">
                <a:moveTo>
                  <a:pt x="0" y="0"/>
                </a:moveTo>
                <a:lnTo>
                  <a:pt x="2951226" y="0"/>
                </a:lnTo>
              </a:path>
            </a:pathLst>
          </a:custGeom>
          <a:ln w="25907">
            <a:solidFill>
              <a:srgbClr val="334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29035" y="233934"/>
            <a:ext cx="7214234" cy="0"/>
          </a:xfrm>
          <a:custGeom>
            <a:avLst/>
            <a:gdLst/>
            <a:ahLst/>
            <a:cxnLst/>
            <a:rect l="l" t="t" r="r" b="b"/>
            <a:pathLst>
              <a:path w="7214234">
                <a:moveTo>
                  <a:pt x="0" y="0"/>
                </a:moveTo>
                <a:lnTo>
                  <a:pt x="7213968" y="0"/>
                </a:lnTo>
              </a:path>
            </a:pathLst>
          </a:custGeom>
          <a:ln w="25907">
            <a:solidFill>
              <a:srgbClr val="FFC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63796" y="182879"/>
            <a:ext cx="103505" cy="103505"/>
          </a:xfrm>
          <a:custGeom>
            <a:avLst/>
            <a:gdLst/>
            <a:ahLst/>
            <a:cxnLst/>
            <a:rect l="l" t="t" r="r" b="b"/>
            <a:pathLst>
              <a:path w="103504" h="103504">
                <a:moveTo>
                  <a:pt x="103250" y="0"/>
                </a:moveTo>
                <a:lnTo>
                  <a:pt x="0" y="0"/>
                </a:lnTo>
                <a:lnTo>
                  <a:pt x="0" y="103250"/>
                </a:lnTo>
                <a:lnTo>
                  <a:pt x="103250" y="103250"/>
                </a:lnTo>
                <a:lnTo>
                  <a:pt x="103250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71043" y="769747"/>
            <a:ext cx="58312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30" dirty="0"/>
              <a:t>КАКИЕ</a:t>
            </a:r>
            <a:r>
              <a:rPr sz="2800" spc="-80" dirty="0"/>
              <a:t> </a:t>
            </a:r>
            <a:r>
              <a:rPr sz="2800" spc="-45" dirty="0"/>
              <a:t>ПОКАЗАТЕЛИ</a:t>
            </a:r>
            <a:r>
              <a:rPr sz="2800" spc="-90" dirty="0"/>
              <a:t> </a:t>
            </a:r>
            <a:r>
              <a:rPr sz="2800" spc="-60" dirty="0"/>
              <a:t>СЧИТАЕМ?*</a:t>
            </a:r>
            <a:endParaRPr sz="2800"/>
          </a:p>
        </p:txBody>
      </p:sp>
      <p:sp>
        <p:nvSpPr>
          <p:cNvPr id="16" name="object 16"/>
          <p:cNvSpPr txBox="1"/>
          <p:nvPr/>
        </p:nvSpPr>
        <p:spPr>
          <a:xfrm>
            <a:off x="481990" y="6338417"/>
            <a:ext cx="595947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975" spc="7" baseline="25641" dirty="0">
                <a:solidFill>
                  <a:srgbClr val="585858"/>
                </a:solidFill>
                <a:latin typeface="Arial"/>
                <a:cs typeface="Arial"/>
              </a:rPr>
              <a:t>*</a:t>
            </a:r>
            <a:r>
              <a:rPr sz="975" spc="150" baseline="25641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"/>
                <a:cs typeface="Arial"/>
              </a:rPr>
              <a:t>В</a:t>
            </a:r>
            <a:r>
              <a:rPr sz="100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"/>
                <a:cs typeface="Arial"/>
              </a:rPr>
              <a:t>соответствии</a:t>
            </a:r>
            <a:r>
              <a:rPr sz="1000" spc="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"/>
                <a:cs typeface="Arial"/>
              </a:rPr>
              <a:t>с </a:t>
            </a:r>
            <a:r>
              <a:rPr sz="1000" spc="-10" dirty="0">
                <a:solidFill>
                  <a:srgbClr val="585858"/>
                </a:solidFill>
                <a:latin typeface="Arial"/>
                <a:cs typeface="Arial"/>
              </a:rPr>
              <a:t>Федеральным</a:t>
            </a:r>
            <a:r>
              <a:rPr sz="1000" spc="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Arial"/>
                <a:cs typeface="Arial"/>
              </a:rPr>
              <a:t>планом</a:t>
            </a:r>
            <a:r>
              <a:rPr sz="1000" spc="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"/>
                <a:cs typeface="Arial"/>
              </a:rPr>
              <a:t>статистических</a:t>
            </a:r>
            <a:r>
              <a:rPr sz="1000" spc="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Arial"/>
                <a:cs typeface="Arial"/>
              </a:rPr>
              <a:t>работ,</a:t>
            </a:r>
            <a:r>
              <a:rPr sz="10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Arial"/>
                <a:cs typeface="Arial"/>
              </a:rPr>
              <a:t>утвержденным</a:t>
            </a:r>
            <a:r>
              <a:rPr sz="1000" spc="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"/>
                <a:cs typeface="Arial"/>
              </a:rPr>
              <a:t>распоряжением </a:t>
            </a:r>
            <a:r>
              <a:rPr sz="100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"/>
                <a:cs typeface="Arial"/>
              </a:rPr>
              <a:t>Правительства</a:t>
            </a:r>
            <a:r>
              <a:rPr sz="1000" spc="5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"/>
                <a:cs typeface="Arial"/>
              </a:rPr>
              <a:t>Российской</a:t>
            </a:r>
            <a:r>
              <a:rPr sz="100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Arial"/>
                <a:cs typeface="Arial"/>
              </a:rPr>
              <a:t>Федерации</a:t>
            </a:r>
            <a:r>
              <a:rPr sz="1000" spc="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"/>
                <a:cs typeface="Arial"/>
              </a:rPr>
              <a:t>от</a:t>
            </a:r>
            <a:r>
              <a:rPr sz="100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"/>
                <a:cs typeface="Arial"/>
              </a:rPr>
              <a:t>6 мая</a:t>
            </a:r>
            <a:r>
              <a:rPr sz="1000" spc="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Arial"/>
                <a:cs typeface="Arial"/>
              </a:rPr>
              <a:t>2008</a:t>
            </a:r>
            <a:r>
              <a:rPr sz="10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"/>
                <a:cs typeface="Arial"/>
              </a:rPr>
              <a:t>г. №671-р</a:t>
            </a:r>
            <a:r>
              <a:rPr sz="100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"/>
                <a:cs typeface="Arial"/>
              </a:rPr>
              <a:t>(с</a:t>
            </a:r>
            <a:r>
              <a:rPr sz="1000" spc="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Arial"/>
                <a:cs typeface="Arial"/>
              </a:rPr>
              <a:t>учетом</a:t>
            </a:r>
            <a:r>
              <a:rPr sz="1000" spc="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Arial"/>
                <a:cs typeface="Arial"/>
              </a:rPr>
              <a:t>последующих</a:t>
            </a:r>
            <a:r>
              <a:rPr sz="1000" spc="6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Arial"/>
                <a:cs typeface="Arial"/>
              </a:rPr>
              <a:t>изменений)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18666" y="2138552"/>
            <a:ext cx="2639060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E0002B"/>
                </a:solidFill>
                <a:latin typeface="Arial"/>
                <a:cs typeface="Arial"/>
              </a:rPr>
              <a:t>СРЕДНИЕ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000" b="1" dirty="0">
                <a:solidFill>
                  <a:srgbClr val="E0002B"/>
                </a:solidFill>
                <a:latin typeface="Arial"/>
                <a:cs typeface="Arial"/>
              </a:rPr>
              <a:t>ПОТР</a:t>
            </a:r>
            <a:r>
              <a:rPr sz="2000" b="1" spc="-10" dirty="0">
                <a:solidFill>
                  <a:srgbClr val="E0002B"/>
                </a:solidFill>
                <a:latin typeface="Arial"/>
                <a:cs typeface="Arial"/>
              </a:rPr>
              <a:t>Е</a:t>
            </a:r>
            <a:r>
              <a:rPr sz="2000" b="1" dirty="0">
                <a:solidFill>
                  <a:srgbClr val="E0002B"/>
                </a:solidFill>
                <a:latin typeface="Arial"/>
                <a:cs typeface="Arial"/>
              </a:rPr>
              <a:t>БИТ</a:t>
            </a:r>
            <a:r>
              <a:rPr sz="2000" b="1" spc="-10" dirty="0">
                <a:solidFill>
                  <a:srgbClr val="E0002B"/>
                </a:solidFill>
                <a:latin typeface="Arial"/>
                <a:cs typeface="Arial"/>
              </a:rPr>
              <a:t>Е</a:t>
            </a:r>
            <a:r>
              <a:rPr sz="2000" b="1" dirty="0">
                <a:solidFill>
                  <a:srgbClr val="E0002B"/>
                </a:solidFill>
                <a:latin typeface="Arial"/>
                <a:cs typeface="Arial"/>
              </a:rPr>
              <a:t>Л</a:t>
            </a:r>
            <a:r>
              <a:rPr sz="2000" b="1" spc="-55" dirty="0">
                <a:solidFill>
                  <a:srgbClr val="E0002B"/>
                </a:solidFill>
                <a:latin typeface="Arial"/>
                <a:cs typeface="Arial"/>
              </a:rPr>
              <a:t>Ь</a:t>
            </a:r>
            <a:r>
              <a:rPr sz="2000" b="1" spc="-5" dirty="0">
                <a:solidFill>
                  <a:srgbClr val="E0002B"/>
                </a:solidFill>
                <a:latin typeface="Arial"/>
                <a:cs typeface="Arial"/>
              </a:rPr>
              <a:t>С</a:t>
            </a:r>
            <a:r>
              <a:rPr sz="2000" b="1" dirty="0">
                <a:solidFill>
                  <a:srgbClr val="E0002B"/>
                </a:solidFill>
                <a:latin typeface="Arial"/>
                <a:cs typeface="Arial"/>
              </a:rPr>
              <a:t>КИЕ  </a:t>
            </a:r>
            <a:r>
              <a:rPr sz="2000" b="1" spc="-5" dirty="0">
                <a:solidFill>
                  <a:srgbClr val="E0002B"/>
                </a:solidFill>
                <a:latin typeface="Arial"/>
                <a:cs typeface="Arial"/>
              </a:rPr>
              <a:t>ЦЕНЫ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18666" y="4647946"/>
            <a:ext cx="2639060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 smtClean="0">
                <a:solidFill>
                  <a:srgbClr val="E0002B"/>
                </a:solidFill>
                <a:latin typeface="Arial"/>
                <a:cs typeface="Arial"/>
              </a:rPr>
              <a:t>ИНДЕКС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E0002B"/>
                </a:solidFill>
                <a:latin typeface="Arial"/>
                <a:cs typeface="Arial"/>
              </a:rPr>
              <a:t>ПОТРЕБИТЕЛЬСКИХ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E0002B"/>
                </a:solidFill>
                <a:latin typeface="Arial"/>
                <a:cs typeface="Arial"/>
              </a:rPr>
              <a:t>ЦЕН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755385" y="1701546"/>
            <a:ext cx="27082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Стоимость 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условного 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(минимального) </a:t>
            </a:r>
            <a:r>
              <a:rPr sz="1200" spc="-3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набора</a:t>
            </a:r>
            <a:r>
              <a:rPr sz="1200" spc="-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продуктов</a:t>
            </a:r>
            <a:r>
              <a:rPr sz="12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питания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755385" y="2361438"/>
            <a:ext cx="2545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Стоимость фиксированного набора </a:t>
            </a:r>
            <a:r>
              <a:rPr sz="1200" spc="-3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потребительских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товаров</a:t>
            </a:r>
            <a:r>
              <a:rPr sz="1200" spc="-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и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услуг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608057" y="1700276"/>
            <a:ext cx="21463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Изменение</a:t>
            </a:r>
            <a:r>
              <a:rPr sz="1200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стоимости</a:t>
            </a:r>
            <a:r>
              <a:rPr sz="1200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набора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608057" y="2355596"/>
            <a:ext cx="21463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Изменение</a:t>
            </a:r>
            <a:r>
              <a:rPr sz="1200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стоимости</a:t>
            </a:r>
            <a:r>
              <a:rPr sz="1200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набора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755385" y="4816351"/>
            <a:ext cx="3581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ИПЦ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27" name="object 2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2608" y="4673269"/>
            <a:ext cx="1078992" cy="972464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1657" y="2031492"/>
            <a:ext cx="1020892" cy="1080515"/>
          </a:xfrm>
          <a:prstGeom prst="rect">
            <a:avLst/>
          </a:prstGeom>
        </p:spPr>
      </p:pic>
      <p:sp>
        <p:nvSpPr>
          <p:cNvPr id="29" name="object 29"/>
          <p:cNvSpPr/>
          <p:nvPr/>
        </p:nvSpPr>
        <p:spPr>
          <a:xfrm>
            <a:off x="4719828" y="2253995"/>
            <a:ext cx="6978650" cy="0"/>
          </a:xfrm>
          <a:custGeom>
            <a:avLst/>
            <a:gdLst/>
            <a:ahLst/>
            <a:cxnLst/>
            <a:rect l="l" t="t" r="r" b="b"/>
            <a:pathLst>
              <a:path w="6978650">
                <a:moveTo>
                  <a:pt x="0" y="0"/>
                </a:moveTo>
                <a:lnTo>
                  <a:pt x="6978523" y="0"/>
                </a:lnTo>
              </a:path>
            </a:pathLst>
          </a:custGeom>
          <a:ln w="12192">
            <a:solidFill>
              <a:srgbClr val="7E7E7E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719828" y="2924555"/>
            <a:ext cx="6978650" cy="0"/>
          </a:xfrm>
          <a:custGeom>
            <a:avLst/>
            <a:gdLst/>
            <a:ahLst/>
            <a:cxnLst/>
            <a:rect l="l" t="t" r="r" b="b"/>
            <a:pathLst>
              <a:path w="6978650">
                <a:moveTo>
                  <a:pt x="0" y="0"/>
                </a:moveTo>
                <a:lnTo>
                  <a:pt x="6978523" y="0"/>
                </a:lnTo>
              </a:path>
            </a:pathLst>
          </a:custGeom>
          <a:ln w="12192">
            <a:solidFill>
              <a:srgbClr val="7E7E7E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" name="object 3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98987" y="2348710"/>
            <a:ext cx="471092" cy="446078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94916" y="1617335"/>
            <a:ext cx="607607" cy="564661"/>
          </a:xfrm>
          <a:prstGeom prst="rect">
            <a:avLst/>
          </a:prstGeom>
        </p:spPr>
      </p:pic>
      <p:sp>
        <p:nvSpPr>
          <p:cNvPr id="35" name="object 35"/>
          <p:cNvSpPr/>
          <p:nvPr/>
        </p:nvSpPr>
        <p:spPr>
          <a:xfrm flipV="1">
            <a:off x="4719828" y="5118479"/>
            <a:ext cx="6978650" cy="215521"/>
          </a:xfrm>
          <a:custGeom>
            <a:avLst/>
            <a:gdLst/>
            <a:ahLst/>
            <a:cxnLst/>
            <a:rect l="l" t="t" r="r" b="b"/>
            <a:pathLst>
              <a:path w="6978650">
                <a:moveTo>
                  <a:pt x="0" y="0"/>
                </a:moveTo>
                <a:lnTo>
                  <a:pt x="6978523" y="0"/>
                </a:lnTo>
              </a:path>
            </a:pathLst>
          </a:custGeom>
          <a:ln w="12192">
            <a:solidFill>
              <a:srgbClr val="7E7E7E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object 3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63027" y="4554903"/>
            <a:ext cx="539496" cy="522896"/>
          </a:xfrm>
          <a:prstGeom prst="rect">
            <a:avLst/>
          </a:prstGeom>
        </p:spPr>
      </p:pic>
      <p:sp>
        <p:nvSpPr>
          <p:cNvPr id="39" name="object 39"/>
          <p:cNvSpPr/>
          <p:nvPr/>
        </p:nvSpPr>
        <p:spPr>
          <a:xfrm>
            <a:off x="8710421" y="1750314"/>
            <a:ext cx="654050" cy="368935"/>
          </a:xfrm>
          <a:custGeom>
            <a:avLst/>
            <a:gdLst/>
            <a:ahLst/>
            <a:cxnLst/>
            <a:rect l="l" t="t" r="r" b="b"/>
            <a:pathLst>
              <a:path w="654050" h="368935">
                <a:moveTo>
                  <a:pt x="0" y="0"/>
                </a:moveTo>
                <a:lnTo>
                  <a:pt x="72898" y="0"/>
                </a:lnTo>
                <a:lnTo>
                  <a:pt x="185927" y="184403"/>
                </a:lnTo>
                <a:lnTo>
                  <a:pt x="72898" y="368808"/>
                </a:lnTo>
                <a:lnTo>
                  <a:pt x="0" y="368808"/>
                </a:lnTo>
                <a:lnTo>
                  <a:pt x="113029" y="184403"/>
                </a:lnTo>
                <a:lnTo>
                  <a:pt x="0" y="0"/>
                </a:lnTo>
                <a:close/>
              </a:path>
              <a:path w="654050" h="368935">
                <a:moveTo>
                  <a:pt x="155448" y="0"/>
                </a:moveTo>
                <a:lnTo>
                  <a:pt x="228346" y="0"/>
                </a:lnTo>
                <a:lnTo>
                  <a:pt x="341375" y="184403"/>
                </a:lnTo>
                <a:lnTo>
                  <a:pt x="228346" y="368808"/>
                </a:lnTo>
                <a:lnTo>
                  <a:pt x="155448" y="368808"/>
                </a:lnTo>
                <a:lnTo>
                  <a:pt x="268477" y="184403"/>
                </a:lnTo>
                <a:lnTo>
                  <a:pt x="155448" y="0"/>
                </a:lnTo>
                <a:close/>
              </a:path>
              <a:path w="654050" h="368935">
                <a:moveTo>
                  <a:pt x="310896" y="0"/>
                </a:moveTo>
                <a:lnTo>
                  <a:pt x="383794" y="0"/>
                </a:lnTo>
                <a:lnTo>
                  <a:pt x="496824" y="184403"/>
                </a:lnTo>
                <a:lnTo>
                  <a:pt x="383794" y="368808"/>
                </a:lnTo>
                <a:lnTo>
                  <a:pt x="310896" y="368808"/>
                </a:lnTo>
                <a:lnTo>
                  <a:pt x="423925" y="184403"/>
                </a:lnTo>
                <a:lnTo>
                  <a:pt x="310896" y="0"/>
                </a:lnTo>
                <a:close/>
              </a:path>
              <a:path w="654050" h="368935">
                <a:moveTo>
                  <a:pt x="466344" y="0"/>
                </a:moveTo>
                <a:lnTo>
                  <a:pt x="539876" y="0"/>
                </a:lnTo>
                <a:lnTo>
                  <a:pt x="653796" y="184403"/>
                </a:lnTo>
                <a:lnTo>
                  <a:pt x="539876" y="368808"/>
                </a:lnTo>
                <a:lnTo>
                  <a:pt x="466344" y="368808"/>
                </a:lnTo>
                <a:lnTo>
                  <a:pt x="580262" y="184403"/>
                </a:lnTo>
                <a:lnTo>
                  <a:pt x="466344" y="0"/>
                </a:lnTo>
                <a:close/>
              </a:path>
            </a:pathLst>
          </a:custGeom>
          <a:ln w="19812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710421" y="2414777"/>
            <a:ext cx="654050" cy="367665"/>
          </a:xfrm>
          <a:custGeom>
            <a:avLst/>
            <a:gdLst/>
            <a:ahLst/>
            <a:cxnLst/>
            <a:rect l="l" t="t" r="r" b="b"/>
            <a:pathLst>
              <a:path w="654050" h="367664">
                <a:moveTo>
                  <a:pt x="0" y="0"/>
                </a:moveTo>
                <a:lnTo>
                  <a:pt x="72898" y="0"/>
                </a:lnTo>
                <a:lnTo>
                  <a:pt x="185927" y="183642"/>
                </a:lnTo>
                <a:lnTo>
                  <a:pt x="72898" y="367284"/>
                </a:lnTo>
                <a:lnTo>
                  <a:pt x="0" y="367284"/>
                </a:lnTo>
                <a:lnTo>
                  <a:pt x="113029" y="183642"/>
                </a:lnTo>
                <a:lnTo>
                  <a:pt x="0" y="0"/>
                </a:lnTo>
                <a:close/>
              </a:path>
              <a:path w="654050" h="367664">
                <a:moveTo>
                  <a:pt x="155448" y="0"/>
                </a:moveTo>
                <a:lnTo>
                  <a:pt x="228346" y="0"/>
                </a:lnTo>
                <a:lnTo>
                  <a:pt x="341375" y="183642"/>
                </a:lnTo>
                <a:lnTo>
                  <a:pt x="228346" y="367284"/>
                </a:lnTo>
                <a:lnTo>
                  <a:pt x="155448" y="367284"/>
                </a:lnTo>
                <a:lnTo>
                  <a:pt x="268477" y="183642"/>
                </a:lnTo>
                <a:lnTo>
                  <a:pt x="155448" y="0"/>
                </a:lnTo>
                <a:close/>
              </a:path>
              <a:path w="654050" h="367664">
                <a:moveTo>
                  <a:pt x="310896" y="0"/>
                </a:moveTo>
                <a:lnTo>
                  <a:pt x="383794" y="0"/>
                </a:lnTo>
                <a:lnTo>
                  <a:pt x="496824" y="183642"/>
                </a:lnTo>
                <a:lnTo>
                  <a:pt x="383794" y="367284"/>
                </a:lnTo>
                <a:lnTo>
                  <a:pt x="310896" y="367284"/>
                </a:lnTo>
                <a:lnTo>
                  <a:pt x="423925" y="183642"/>
                </a:lnTo>
                <a:lnTo>
                  <a:pt x="310896" y="0"/>
                </a:lnTo>
                <a:close/>
              </a:path>
              <a:path w="654050" h="367664">
                <a:moveTo>
                  <a:pt x="466344" y="0"/>
                </a:moveTo>
                <a:lnTo>
                  <a:pt x="539876" y="0"/>
                </a:lnTo>
                <a:lnTo>
                  <a:pt x="653796" y="183642"/>
                </a:lnTo>
                <a:lnTo>
                  <a:pt x="539876" y="367284"/>
                </a:lnTo>
                <a:lnTo>
                  <a:pt x="466344" y="367284"/>
                </a:lnTo>
                <a:lnTo>
                  <a:pt x="580262" y="183642"/>
                </a:lnTo>
                <a:lnTo>
                  <a:pt x="466344" y="0"/>
                </a:lnTo>
                <a:close/>
              </a:path>
            </a:pathLst>
          </a:custGeom>
          <a:ln w="19812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8241" y="113487"/>
            <a:ext cx="1101751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80" dirty="0" smtClean="0">
                <a:solidFill>
                  <a:srgbClr val="334285"/>
                </a:solidFill>
                <a:latin typeface="Arial"/>
                <a:cs typeface="Arial"/>
              </a:rPr>
              <a:t>ПЕРМЬСТАТ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3379" y="0"/>
            <a:ext cx="11480165" cy="89535"/>
          </a:xfrm>
          <a:custGeom>
            <a:avLst/>
            <a:gdLst/>
            <a:ahLst/>
            <a:cxnLst/>
            <a:rect l="l" t="t" r="r" b="b"/>
            <a:pathLst>
              <a:path w="11480165" h="89535">
                <a:moveTo>
                  <a:pt x="11479657" y="0"/>
                </a:moveTo>
                <a:lnTo>
                  <a:pt x="0" y="0"/>
                </a:lnTo>
                <a:lnTo>
                  <a:pt x="0" y="89335"/>
                </a:lnTo>
                <a:lnTo>
                  <a:pt x="11479657" y="89335"/>
                </a:lnTo>
                <a:lnTo>
                  <a:pt x="11479657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49198"/>
            <a:ext cx="219710" cy="738505"/>
          </a:xfrm>
          <a:custGeom>
            <a:avLst/>
            <a:gdLst/>
            <a:ahLst/>
            <a:cxnLst/>
            <a:rect l="l" t="t" r="r" b="b"/>
            <a:pathLst>
              <a:path w="219710" h="738505">
                <a:moveTo>
                  <a:pt x="219125" y="0"/>
                </a:moveTo>
                <a:lnTo>
                  <a:pt x="0" y="0"/>
                </a:lnTo>
                <a:lnTo>
                  <a:pt x="0" y="738403"/>
                </a:lnTo>
                <a:lnTo>
                  <a:pt x="219125" y="738403"/>
                </a:lnTo>
                <a:lnTo>
                  <a:pt x="219125" y="0"/>
                </a:lnTo>
                <a:close/>
              </a:path>
            </a:pathLst>
          </a:custGeom>
          <a:solidFill>
            <a:srgbClr val="E0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621536"/>
            <a:ext cx="219710" cy="4577080"/>
          </a:xfrm>
          <a:custGeom>
            <a:avLst/>
            <a:gdLst/>
            <a:ahLst/>
            <a:cxnLst/>
            <a:rect l="l" t="t" r="r" b="b"/>
            <a:pathLst>
              <a:path w="219710" h="4577080">
                <a:moveTo>
                  <a:pt x="219456" y="0"/>
                </a:moveTo>
                <a:lnTo>
                  <a:pt x="0" y="0"/>
                </a:lnTo>
                <a:lnTo>
                  <a:pt x="0" y="4576572"/>
                </a:lnTo>
                <a:lnTo>
                  <a:pt x="219456" y="4576572"/>
                </a:lnTo>
                <a:lnTo>
                  <a:pt x="219456" y="0"/>
                </a:lnTo>
                <a:close/>
              </a:path>
            </a:pathLst>
          </a:custGeom>
          <a:solidFill>
            <a:srgbClr val="FFC3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1698223" y="5699759"/>
            <a:ext cx="494030" cy="498475"/>
            <a:chOff x="11698223" y="5699759"/>
            <a:chExt cx="494030" cy="498475"/>
          </a:xfrm>
        </p:grpSpPr>
        <p:sp>
          <p:nvSpPr>
            <p:cNvPr id="7" name="object 7"/>
            <p:cNvSpPr/>
            <p:nvPr/>
          </p:nvSpPr>
          <p:spPr>
            <a:xfrm>
              <a:off x="11698223" y="5699759"/>
              <a:ext cx="494030" cy="498475"/>
            </a:xfrm>
            <a:custGeom>
              <a:avLst/>
              <a:gdLst/>
              <a:ahLst/>
              <a:cxnLst/>
              <a:rect l="l" t="t" r="r" b="b"/>
              <a:pathLst>
                <a:path w="494029" h="498475">
                  <a:moveTo>
                    <a:pt x="493649" y="0"/>
                  </a:moveTo>
                  <a:lnTo>
                    <a:pt x="0" y="0"/>
                  </a:lnTo>
                  <a:lnTo>
                    <a:pt x="0" y="497916"/>
                  </a:lnTo>
                  <a:lnTo>
                    <a:pt x="493649" y="497916"/>
                  </a:lnTo>
                  <a:lnTo>
                    <a:pt x="493649" y="0"/>
                  </a:lnTo>
                  <a:close/>
                </a:path>
              </a:pathLst>
            </a:custGeom>
            <a:solidFill>
              <a:srgbClr val="FFC3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78055" y="5818631"/>
              <a:ext cx="152400" cy="288036"/>
            </a:xfrm>
            <a:prstGeom prst="rect">
              <a:avLst/>
            </a:prstGeom>
          </p:spPr>
        </p:pic>
      </p:grpSp>
      <p:sp>
        <p:nvSpPr>
          <p:cNvPr id="9" name="object 9"/>
          <p:cNvSpPr/>
          <p:nvPr/>
        </p:nvSpPr>
        <p:spPr>
          <a:xfrm>
            <a:off x="1440941" y="235458"/>
            <a:ext cx="2951480" cy="0"/>
          </a:xfrm>
          <a:custGeom>
            <a:avLst/>
            <a:gdLst/>
            <a:ahLst/>
            <a:cxnLst/>
            <a:rect l="l" t="t" r="r" b="b"/>
            <a:pathLst>
              <a:path w="2951479">
                <a:moveTo>
                  <a:pt x="0" y="0"/>
                </a:moveTo>
                <a:lnTo>
                  <a:pt x="2951226" y="0"/>
                </a:lnTo>
              </a:path>
            </a:pathLst>
          </a:custGeom>
          <a:ln w="25907">
            <a:solidFill>
              <a:srgbClr val="334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29035" y="233934"/>
            <a:ext cx="7214234" cy="0"/>
          </a:xfrm>
          <a:custGeom>
            <a:avLst/>
            <a:gdLst/>
            <a:ahLst/>
            <a:cxnLst/>
            <a:rect l="l" t="t" r="r" b="b"/>
            <a:pathLst>
              <a:path w="7214234">
                <a:moveTo>
                  <a:pt x="0" y="0"/>
                </a:moveTo>
                <a:lnTo>
                  <a:pt x="7213968" y="0"/>
                </a:lnTo>
              </a:path>
            </a:pathLst>
          </a:custGeom>
          <a:ln w="25907">
            <a:solidFill>
              <a:srgbClr val="FFC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63796" y="182879"/>
            <a:ext cx="103505" cy="103505"/>
          </a:xfrm>
          <a:custGeom>
            <a:avLst/>
            <a:gdLst/>
            <a:ahLst/>
            <a:cxnLst/>
            <a:rect l="l" t="t" r="r" b="b"/>
            <a:pathLst>
              <a:path w="103504" h="103504">
                <a:moveTo>
                  <a:pt x="103250" y="0"/>
                </a:moveTo>
                <a:lnTo>
                  <a:pt x="0" y="0"/>
                </a:lnTo>
                <a:lnTo>
                  <a:pt x="0" y="103250"/>
                </a:lnTo>
                <a:lnTo>
                  <a:pt x="103250" y="103250"/>
                </a:lnTo>
                <a:lnTo>
                  <a:pt x="103250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71043" y="769747"/>
            <a:ext cx="49231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0" dirty="0" smtClean="0"/>
              <a:t>ИСТОЧНИКИ</a:t>
            </a:r>
            <a:r>
              <a:rPr sz="2800" spc="-105" dirty="0" smtClean="0"/>
              <a:t> </a:t>
            </a:r>
            <a:r>
              <a:rPr sz="2800" spc="-35" dirty="0" smtClean="0"/>
              <a:t>ИНФОРМАЦИИ</a:t>
            </a:r>
            <a:endParaRPr sz="2800" dirty="0"/>
          </a:p>
        </p:txBody>
      </p:sp>
      <p:sp>
        <p:nvSpPr>
          <p:cNvPr id="13" name="object 13"/>
          <p:cNvSpPr txBox="1"/>
          <p:nvPr/>
        </p:nvSpPr>
        <p:spPr>
          <a:xfrm>
            <a:off x="1687195" y="2006549"/>
            <a:ext cx="3099435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5" dirty="0">
                <a:solidFill>
                  <a:srgbClr val="585858"/>
                </a:solidFill>
                <a:latin typeface="Arial"/>
                <a:cs typeface="Arial"/>
              </a:rPr>
              <a:t>Цены</a:t>
            </a:r>
            <a:r>
              <a:rPr sz="2000" b="1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85858"/>
                </a:solidFill>
                <a:latin typeface="Arial"/>
                <a:cs typeface="Arial"/>
              </a:rPr>
              <a:t>в</a:t>
            </a:r>
            <a:r>
              <a:rPr sz="2000" b="1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585858"/>
                </a:solidFill>
                <a:latin typeface="Arial"/>
                <a:cs typeface="Arial"/>
              </a:rPr>
              <a:t>организациях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spc="-15" dirty="0">
                <a:solidFill>
                  <a:srgbClr val="585858"/>
                </a:solidFill>
                <a:latin typeface="Arial"/>
                <a:cs typeface="Arial"/>
              </a:rPr>
              <a:t>торговли </a:t>
            </a:r>
            <a:r>
              <a:rPr sz="2000" b="1" dirty="0">
                <a:solidFill>
                  <a:srgbClr val="585858"/>
                </a:solidFill>
                <a:latin typeface="Arial"/>
                <a:cs typeface="Arial"/>
              </a:rPr>
              <a:t>и</a:t>
            </a:r>
            <a:r>
              <a:rPr sz="2000" b="1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585858"/>
                </a:solidFill>
                <a:latin typeface="Arial"/>
                <a:cs typeface="Arial"/>
              </a:rPr>
              <a:t>сферы</a:t>
            </a:r>
            <a:r>
              <a:rPr sz="2000" b="1" spc="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585858"/>
                </a:solidFill>
                <a:latin typeface="Arial"/>
                <a:cs typeface="Arial"/>
              </a:rPr>
              <a:t>услуг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87195" y="3779646"/>
            <a:ext cx="3569335" cy="850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585858"/>
                </a:solidFill>
                <a:latin typeface="Arial"/>
                <a:cs typeface="Arial"/>
              </a:rPr>
              <a:t>Структура</a:t>
            </a:r>
            <a:r>
              <a:rPr sz="2000" b="1" spc="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585858"/>
                </a:solidFill>
                <a:latin typeface="Arial"/>
                <a:cs typeface="Arial"/>
              </a:rPr>
              <a:t>потребительских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585858"/>
                </a:solidFill>
                <a:latin typeface="Arial"/>
                <a:cs typeface="Arial"/>
              </a:rPr>
              <a:t>расходов</a:t>
            </a:r>
            <a:r>
              <a:rPr sz="2000" b="1" spc="-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585858"/>
                </a:solidFill>
                <a:latin typeface="Arial"/>
                <a:cs typeface="Arial"/>
              </a:rPr>
              <a:t>населения*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400" spc="-15" dirty="0">
                <a:solidFill>
                  <a:srgbClr val="585858"/>
                </a:solidFill>
                <a:latin typeface="Arial"/>
                <a:cs typeface="Arial"/>
              </a:rPr>
              <a:t>(используется</a:t>
            </a:r>
            <a:r>
              <a:rPr sz="1400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в</a:t>
            </a:r>
            <a:r>
              <a:rPr sz="1400" spc="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Arial"/>
                <a:cs typeface="Arial"/>
              </a:rPr>
              <a:t>качестве</a:t>
            </a:r>
            <a:r>
              <a:rPr sz="1400" spc="-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Arial"/>
                <a:cs typeface="Arial"/>
              </a:rPr>
              <a:t>весов)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777733" y="4082922"/>
            <a:ext cx="2880995" cy="4641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730"/>
              </a:lnSpc>
              <a:spcBef>
                <a:spcPts val="95"/>
              </a:spcBef>
            </a:pPr>
            <a:r>
              <a:rPr sz="1600" spc="-10" dirty="0">
                <a:solidFill>
                  <a:srgbClr val="585858"/>
                </a:solidFill>
                <a:latin typeface="Arial"/>
                <a:cs typeface="Arial"/>
              </a:rPr>
              <a:t>На основе</a:t>
            </a:r>
            <a:r>
              <a:rPr sz="160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85858"/>
                </a:solidFill>
                <a:latin typeface="Arial"/>
                <a:cs typeface="Arial"/>
              </a:rPr>
              <a:t>обследования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730"/>
              </a:lnSpc>
            </a:pPr>
            <a:r>
              <a:rPr sz="1600" spc="-20" dirty="0">
                <a:solidFill>
                  <a:srgbClr val="585858"/>
                </a:solidFill>
                <a:latin typeface="Arial"/>
                <a:cs typeface="Arial"/>
              </a:rPr>
              <a:t>бюджетов</a:t>
            </a:r>
            <a:r>
              <a:rPr sz="160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Arial"/>
                <a:cs typeface="Arial"/>
              </a:rPr>
              <a:t>домашних</a:t>
            </a:r>
            <a:r>
              <a:rPr sz="1600" spc="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Arial"/>
                <a:cs typeface="Arial"/>
              </a:rPr>
              <a:t>хозяйств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98575" y="5541975"/>
            <a:ext cx="3360420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585858"/>
                </a:solidFill>
                <a:latin typeface="Arial"/>
                <a:cs typeface="Arial"/>
              </a:rPr>
              <a:t>* </a:t>
            </a:r>
            <a:r>
              <a:rPr sz="1050" spc="-5" dirty="0">
                <a:solidFill>
                  <a:srgbClr val="585858"/>
                </a:solidFill>
                <a:latin typeface="Arial"/>
                <a:cs typeface="Arial"/>
              </a:rPr>
              <a:t>Структуры потребительских расходов </a:t>
            </a:r>
            <a:r>
              <a:rPr sz="1050" dirty="0">
                <a:solidFill>
                  <a:srgbClr val="585858"/>
                </a:solidFill>
                <a:latin typeface="Arial"/>
                <a:cs typeface="Arial"/>
              </a:rPr>
              <a:t>населения </a:t>
            </a:r>
            <a:r>
              <a:rPr sz="1050" spc="5" dirty="0">
                <a:solidFill>
                  <a:srgbClr val="585858"/>
                </a:solidFill>
                <a:latin typeface="Arial"/>
                <a:cs typeface="Arial"/>
              </a:rPr>
              <a:t>по </a:t>
            </a:r>
            <a:r>
              <a:rPr sz="1050" spc="-28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585858"/>
                </a:solidFill>
                <a:latin typeface="Arial"/>
                <a:cs typeface="Arial"/>
              </a:rPr>
              <a:t>субъектам РФ отличаются в силу </a:t>
            </a:r>
            <a:r>
              <a:rPr sz="1050" spc="-5" dirty="0">
                <a:solidFill>
                  <a:srgbClr val="585858"/>
                </a:solidFill>
                <a:latin typeface="Arial"/>
                <a:cs typeface="Arial"/>
              </a:rPr>
              <a:t>территориальных, </a:t>
            </a:r>
            <a:r>
              <a:rPr sz="1050" dirty="0">
                <a:solidFill>
                  <a:srgbClr val="585858"/>
                </a:solidFill>
                <a:latin typeface="Arial"/>
                <a:cs typeface="Arial"/>
              </a:rPr>
              <a:t> национальных</a:t>
            </a:r>
            <a:r>
              <a:rPr sz="1050" spc="-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585858"/>
                </a:solidFill>
                <a:latin typeface="Arial"/>
                <a:cs typeface="Arial"/>
              </a:rPr>
              <a:t>и</a:t>
            </a:r>
            <a:r>
              <a:rPr sz="105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585858"/>
                </a:solidFill>
                <a:latin typeface="Arial"/>
                <a:cs typeface="Arial"/>
              </a:rPr>
              <a:t>инфраструктурных</a:t>
            </a:r>
            <a:r>
              <a:rPr sz="1050" spc="-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50" spc="-5" dirty="0">
                <a:solidFill>
                  <a:srgbClr val="585858"/>
                </a:solidFill>
                <a:latin typeface="Arial"/>
                <a:cs typeface="Arial"/>
              </a:rPr>
              <a:t>особенностей.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09955" y="5388864"/>
            <a:ext cx="4300855" cy="820419"/>
            <a:chOff x="409955" y="5388864"/>
            <a:chExt cx="4300855" cy="820419"/>
          </a:xfrm>
        </p:grpSpPr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2316" y="5476254"/>
              <a:ext cx="540327" cy="661666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19861" y="5398770"/>
              <a:ext cx="4281170" cy="800100"/>
            </a:xfrm>
            <a:custGeom>
              <a:avLst/>
              <a:gdLst/>
              <a:ahLst/>
              <a:cxnLst/>
              <a:rect l="l" t="t" r="r" b="b"/>
              <a:pathLst>
                <a:path w="4281170" h="800100">
                  <a:moveTo>
                    <a:pt x="0" y="176783"/>
                  </a:moveTo>
                  <a:lnTo>
                    <a:pt x="6316" y="129778"/>
                  </a:lnTo>
                  <a:lnTo>
                    <a:pt x="24143" y="87545"/>
                  </a:lnTo>
                  <a:lnTo>
                    <a:pt x="51793" y="51768"/>
                  </a:lnTo>
                  <a:lnTo>
                    <a:pt x="87582" y="24129"/>
                  </a:lnTo>
                  <a:lnTo>
                    <a:pt x="129825" y="6312"/>
                  </a:lnTo>
                  <a:lnTo>
                    <a:pt x="176834" y="0"/>
                  </a:lnTo>
                  <a:lnTo>
                    <a:pt x="4104132" y="0"/>
                  </a:lnTo>
                  <a:lnTo>
                    <a:pt x="4151137" y="6312"/>
                  </a:lnTo>
                  <a:lnTo>
                    <a:pt x="4193370" y="24129"/>
                  </a:lnTo>
                  <a:lnTo>
                    <a:pt x="4229147" y="51768"/>
                  </a:lnTo>
                  <a:lnTo>
                    <a:pt x="4256786" y="87545"/>
                  </a:lnTo>
                  <a:lnTo>
                    <a:pt x="4274603" y="129778"/>
                  </a:lnTo>
                  <a:lnTo>
                    <a:pt x="4280916" y="176783"/>
                  </a:lnTo>
                  <a:lnTo>
                    <a:pt x="4280916" y="623265"/>
                  </a:lnTo>
                  <a:lnTo>
                    <a:pt x="4274603" y="670274"/>
                  </a:lnTo>
                  <a:lnTo>
                    <a:pt x="4256786" y="712517"/>
                  </a:lnTo>
                  <a:lnTo>
                    <a:pt x="4229147" y="748306"/>
                  </a:lnTo>
                  <a:lnTo>
                    <a:pt x="4193370" y="775956"/>
                  </a:lnTo>
                  <a:lnTo>
                    <a:pt x="4151137" y="793783"/>
                  </a:lnTo>
                  <a:lnTo>
                    <a:pt x="4104132" y="800099"/>
                  </a:lnTo>
                  <a:lnTo>
                    <a:pt x="176834" y="800099"/>
                  </a:lnTo>
                  <a:lnTo>
                    <a:pt x="129825" y="793783"/>
                  </a:lnTo>
                  <a:lnTo>
                    <a:pt x="87582" y="775956"/>
                  </a:lnTo>
                  <a:lnTo>
                    <a:pt x="51793" y="748306"/>
                  </a:lnTo>
                  <a:lnTo>
                    <a:pt x="24143" y="712517"/>
                  </a:lnTo>
                  <a:lnTo>
                    <a:pt x="6316" y="670274"/>
                  </a:lnTo>
                  <a:lnTo>
                    <a:pt x="0" y="623265"/>
                  </a:lnTo>
                  <a:lnTo>
                    <a:pt x="0" y="176783"/>
                  </a:lnTo>
                  <a:close/>
                </a:path>
              </a:pathLst>
            </a:custGeom>
            <a:ln w="19812">
              <a:solidFill>
                <a:srgbClr val="7E7E7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/>
          <p:nvPr/>
        </p:nvSpPr>
        <p:spPr>
          <a:xfrm>
            <a:off x="5420105" y="2032254"/>
            <a:ext cx="927100" cy="607060"/>
          </a:xfrm>
          <a:custGeom>
            <a:avLst/>
            <a:gdLst/>
            <a:ahLst/>
            <a:cxnLst/>
            <a:rect l="l" t="t" r="r" b="b"/>
            <a:pathLst>
              <a:path w="927100" h="607060">
                <a:moveTo>
                  <a:pt x="0" y="0"/>
                </a:moveTo>
                <a:lnTo>
                  <a:pt x="108839" y="0"/>
                </a:lnTo>
                <a:lnTo>
                  <a:pt x="277368" y="303275"/>
                </a:lnTo>
                <a:lnTo>
                  <a:pt x="108839" y="606551"/>
                </a:lnTo>
                <a:lnTo>
                  <a:pt x="0" y="606551"/>
                </a:lnTo>
                <a:lnTo>
                  <a:pt x="168529" y="303275"/>
                </a:lnTo>
                <a:lnTo>
                  <a:pt x="0" y="0"/>
                </a:lnTo>
                <a:close/>
              </a:path>
              <a:path w="927100" h="607060">
                <a:moveTo>
                  <a:pt x="216408" y="0"/>
                </a:moveTo>
                <a:lnTo>
                  <a:pt x="325247" y="0"/>
                </a:lnTo>
                <a:lnTo>
                  <a:pt x="493776" y="303275"/>
                </a:lnTo>
                <a:lnTo>
                  <a:pt x="325247" y="606551"/>
                </a:lnTo>
                <a:lnTo>
                  <a:pt x="216408" y="606551"/>
                </a:lnTo>
                <a:lnTo>
                  <a:pt x="384937" y="303275"/>
                </a:lnTo>
                <a:lnTo>
                  <a:pt x="216408" y="0"/>
                </a:lnTo>
                <a:close/>
              </a:path>
              <a:path w="927100" h="607060">
                <a:moveTo>
                  <a:pt x="432816" y="0"/>
                </a:moveTo>
                <a:lnTo>
                  <a:pt x="541655" y="0"/>
                </a:lnTo>
                <a:lnTo>
                  <a:pt x="710184" y="303275"/>
                </a:lnTo>
                <a:lnTo>
                  <a:pt x="541655" y="606551"/>
                </a:lnTo>
                <a:lnTo>
                  <a:pt x="432816" y="606551"/>
                </a:lnTo>
                <a:lnTo>
                  <a:pt x="601345" y="303275"/>
                </a:lnTo>
                <a:lnTo>
                  <a:pt x="432816" y="0"/>
                </a:lnTo>
                <a:close/>
              </a:path>
              <a:path w="927100" h="607060">
                <a:moveTo>
                  <a:pt x="649224" y="0"/>
                </a:moveTo>
                <a:lnTo>
                  <a:pt x="758063" y="0"/>
                </a:lnTo>
                <a:lnTo>
                  <a:pt x="926592" y="303275"/>
                </a:lnTo>
                <a:lnTo>
                  <a:pt x="758063" y="606551"/>
                </a:lnTo>
                <a:lnTo>
                  <a:pt x="649224" y="606551"/>
                </a:lnTo>
                <a:lnTo>
                  <a:pt x="817753" y="303275"/>
                </a:lnTo>
                <a:lnTo>
                  <a:pt x="649224" y="0"/>
                </a:lnTo>
                <a:close/>
              </a:path>
            </a:pathLst>
          </a:custGeom>
          <a:ln w="19812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20105" y="3851909"/>
            <a:ext cx="927100" cy="607060"/>
          </a:xfrm>
          <a:custGeom>
            <a:avLst/>
            <a:gdLst/>
            <a:ahLst/>
            <a:cxnLst/>
            <a:rect l="l" t="t" r="r" b="b"/>
            <a:pathLst>
              <a:path w="927100" h="607060">
                <a:moveTo>
                  <a:pt x="0" y="0"/>
                </a:moveTo>
                <a:lnTo>
                  <a:pt x="108839" y="0"/>
                </a:lnTo>
                <a:lnTo>
                  <a:pt x="277368" y="303275"/>
                </a:lnTo>
                <a:lnTo>
                  <a:pt x="108839" y="606551"/>
                </a:lnTo>
                <a:lnTo>
                  <a:pt x="0" y="606551"/>
                </a:lnTo>
                <a:lnTo>
                  <a:pt x="168529" y="303275"/>
                </a:lnTo>
                <a:lnTo>
                  <a:pt x="0" y="0"/>
                </a:lnTo>
                <a:close/>
              </a:path>
              <a:path w="927100" h="607060">
                <a:moveTo>
                  <a:pt x="216408" y="0"/>
                </a:moveTo>
                <a:lnTo>
                  <a:pt x="325247" y="0"/>
                </a:lnTo>
                <a:lnTo>
                  <a:pt x="493776" y="303275"/>
                </a:lnTo>
                <a:lnTo>
                  <a:pt x="325247" y="606551"/>
                </a:lnTo>
                <a:lnTo>
                  <a:pt x="216408" y="606551"/>
                </a:lnTo>
                <a:lnTo>
                  <a:pt x="384937" y="303275"/>
                </a:lnTo>
                <a:lnTo>
                  <a:pt x="216408" y="0"/>
                </a:lnTo>
                <a:close/>
              </a:path>
              <a:path w="927100" h="607060">
                <a:moveTo>
                  <a:pt x="432816" y="0"/>
                </a:moveTo>
                <a:lnTo>
                  <a:pt x="541655" y="0"/>
                </a:lnTo>
                <a:lnTo>
                  <a:pt x="710184" y="303275"/>
                </a:lnTo>
                <a:lnTo>
                  <a:pt x="541655" y="606551"/>
                </a:lnTo>
                <a:lnTo>
                  <a:pt x="432816" y="606551"/>
                </a:lnTo>
                <a:lnTo>
                  <a:pt x="601345" y="303275"/>
                </a:lnTo>
                <a:lnTo>
                  <a:pt x="432816" y="0"/>
                </a:lnTo>
                <a:close/>
              </a:path>
              <a:path w="927100" h="607060">
                <a:moveTo>
                  <a:pt x="649224" y="0"/>
                </a:moveTo>
                <a:lnTo>
                  <a:pt x="758063" y="0"/>
                </a:lnTo>
                <a:lnTo>
                  <a:pt x="926592" y="303275"/>
                </a:lnTo>
                <a:lnTo>
                  <a:pt x="758063" y="606551"/>
                </a:lnTo>
                <a:lnTo>
                  <a:pt x="649224" y="606551"/>
                </a:lnTo>
                <a:lnTo>
                  <a:pt x="817753" y="303275"/>
                </a:lnTo>
                <a:lnTo>
                  <a:pt x="649224" y="0"/>
                </a:lnTo>
                <a:close/>
              </a:path>
            </a:pathLst>
          </a:custGeom>
          <a:ln w="19812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67617" y="1772411"/>
            <a:ext cx="748049" cy="1078991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7777733" y="2375661"/>
            <a:ext cx="3463925" cy="44371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>
              <a:lnSpc>
                <a:spcPts val="1540"/>
              </a:lnSpc>
              <a:spcBef>
                <a:spcPts val="459"/>
              </a:spcBef>
            </a:pPr>
            <a:r>
              <a:rPr sz="1600" spc="-10" dirty="0">
                <a:solidFill>
                  <a:srgbClr val="585858"/>
                </a:solidFill>
                <a:latin typeface="Arial"/>
                <a:cs typeface="Arial"/>
              </a:rPr>
              <a:t>Сбор </a:t>
            </a:r>
            <a:r>
              <a:rPr sz="1600" spc="-15" dirty="0">
                <a:solidFill>
                  <a:srgbClr val="585858"/>
                </a:solidFill>
                <a:latin typeface="Arial"/>
                <a:cs typeface="Arial"/>
              </a:rPr>
              <a:t>осуществляется</a:t>
            </a:r>
            <a:r>
              <a:rPr sz="1600" spc="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spc="-15" dirty="0" err="1">
                <a:solidFill>
                  <a:srgbClr val="585858"/>
                </a:solidFill>
                <a:latin typeface="Arial"/>
                <a:cs typeface="Arial"/>
              </a:rPr>
              <a:t>сотрудниками</a:t>
            </a:r>
            <a:r>
              <a:rPr sz="16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spc="-4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lang="ru-RU" sz="1600" spc="-10" dirty="0" err="1" smtClean="0">
                <a:solidFill>
                  <a:srgbClr val="585858"/>
                </a:solidFill>
                <a:latin typeface="Arial"/>
                <a:cs typeface="Arial"/>
              </a:rPr>
              <a:t>Пермьстата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567419" y="1767281"/>
            <a:ext cx="742950" cy="4108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515"/>
              </a:lnSpc>
              <a:spcBef>
                <a:spcPts val="105"/>
              </a:spcBef>
            </a:pPr>
            <a:endParaRPr sz="1400" dirty="0">
              <a:latin typeface="Arial"/>
              <a:cs typeface="Arial"/>
            </a:endParaRPr>
          </a:p>
          <a:p>
            <a:pPr marL="12700">
              <a:lnSpc>
                <a:spcPts val="1515"/>
              </a:lnSpc>
            </a:pPr>
            <a:endParaRPr sz="1400" dirty="0">
              <a:latin typeface="Arial"/>
              <a:cs typeface="Arial"/>
            </a:endParaRPr>
          </a:p>
        </p:txBody>
      </p:sp>
      <p:pic>
        <p:nvPicPr>
          <p:cNvPr id="26" name="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1000" y="1784861"/>
            <a:ext cx="1078992" cy="1054092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89559" y="3614928"/>
            <a:ext cx="1078992" cy="1078992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501384" y="3786600"/>
            <a:ext cx="1080515" cy="738694"/>
          </a:xfrm>
          <a:prstGeom prst="rect">
            <a:avLst/>
          </a:prstGeom>
        </p:spPr>
      </p:pic>
      <p:sp>
        <p:nvSpPr>
          <p:cNvPr id="29" name="object 29"/>
          <p:cNvSpPr/>
          <p:nvPr/>
        </p:nvSpPr>
        <p:spPr>
          <a:xfrm>
            <a:off x="381000" y="3264408"/>
            <a:ext cx="10902950" cy="0"/>
          </a:xfrm>
          <a:custGeom>
            <a:avLst/>
            <a:gdLst/>
            <a:ahLst/>
            <a:cxnLst/>
            <a:rect l="l" t="t" r="r" b="b"/>
            <a:pathLst>
              <a:path w="10902950">
                <a:moveTo>
                  <a:pt x="0" y="0"/>
                </a:moveTo>
                <a:lnTo>
                  <a:pt x="10902569" y="0"/>
                </a:lnTo>
              </a:path>
            </a:pathLst>
          </a:custGeom>
          <a:ln w="12192">
            <a:solidFill>
              <a:srgbClr val="7E7E7E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1000" y="5093208"/>
            <a:ext cx="10902950" cy="0"/>
          </a:xfrm>
          <a:custGeom>
            <a:avLst/>
            <a:gdLst/>
            <a:ahLst/>
            <a:cxnLst/>
            <a:rect l="l" t="t" r="r" b="b"/>
            <a:pathLst>
              <a:path w="10902950">
                <a:moveTo>
                  <a:pt x="0" y="0"/>
                </a:moveTo>
                <a:lnTo>
                  <a:pt x="10902569" y="0"/>
                </a:lnTo>
              </a:path>
            </a:pathLst>
          </a:custGeom>
          <a:ln w="12192">
            <a:solidFill>
              <a:srgbClr val="7E7E7E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1811889" y="6419216"/>
            <a:ext cx="189230" cy="252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z="1600" spc="-5" dirty="0">
                <a:solidFill>
                  <a:srgbClr val="7E7E7E"/>
                </a:solidFill>
                <a:latin typeface="Arial"/>
                <a:cs typeface="Arial"/>
              </a:rPr>
              <a:t>5</a:t>
            </a:fld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3822" y="89535"/>
            <a:ext cx="1163244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80" dirty="0" smtClean="0">
                <a:solidFill>
                  <a:srgbClr val="334285"/>
                </a:solidFill>
                <a:latin typeface="Arial"/>
                <a:cs typeface="Arial"/>
              </a:rPr>
              <a:t>ПЕРМЬСТАТ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3379" y="0"/>
            <a:ext cx="11480165" cy="89535"/>
          </a:xfrm>
          <a:custGeom>
            <a:avLst/>
            <a:gdLst/>
            <a:ahLst/>
            <a:cxnLst/>
            <a:rect l="l" t="t" r="r" b="b"/>
            <a:pathLst>
              <a:path w="11480165" h="89535">
                <a:moveTo>
                  <a:pt x="11479657" y="0"/>
                </a:moveTo>
                <a:lnTo>
                  <a:pt x="0" y="0"/>
                </a:lnTo>
                <a:lnTo>
                  <a:pt x="0" y="89335"/>
                </a:lnTo>
                <a:lnTo>
                  <a:pt x="11479657" y="89335"/>
                </a:lnTo>
                <a:lnTo>
                  <a:pt x="11479657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49198"/>
            <a:ext cx="219710" cy="738505"/>
          </a:xfrm>
          <a:custGeom>
            <a:avLst/>
            <a:gdLst/>
            <a:ahLst/>
            <a:cxnLst/>
            <a:rect l="l" t="t" r="r" b="b"/>
            <a:pathLst>
              <a:path w="219710" h="738505">
                <a:moveTo>
                  <a:pt x="219125" y="0"/>
                </a:moveTo>
                <a:lnTo>
                  <a:pt x="0" y="0"/>
                </a:lnTo>
                <a:lnTo>
                  <a:pt x="0" y="738403"/>
                </a:lnTo>
                <a:lnTo>
                  <a:pt x="219125" y="738403"/>
                </a:lnTo>
                <a:lnTo>
                  <a:pt x="219125" y="0"/>
                </a:lnTo>
                <a:close/>
              </a:path>
            </a:pathLst>
          </a:custGeom>
          <a:solidFill>
            <a:srgbClr val="E0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621536"/>
            <a:ext cx="219710" cy="4577080"/>
          </a:xfrm>
          <a:custGeom>
            <a:avLst/>
            <a:gdLst/>
            <a:ahLst/>
            <a:cxnLst/>
            <a:rect l="l" t="t" r="r" b="b"/>
            <a:pathLst>
              <a:path w="219710" h="4577080">
                <a:moveTo>
                  <a:pt x="219456" y="0"/>
                </a:moveTo>
                <a:lnTo>
                  <a:pt x="0" y="0"/>
                </a:lnTo>
                <a:lnTo>
                  <a:pt x="0" y="4576572"/>
                </a:lnTo>
                <a:lnTo>
                  <a:pt x="219456" y="4576572"/>
                </a:lnTo>
                <a:lnTo>
                  <a:pt x="219456" y="0"/>
                </a:lnTo>
                <a:close/>
              </a:path>
            </a:pathLst>
          </a:custGeom>
          <a:solidFill>
            <a:srgbClr val="FFC3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1698223" y="5699759"/>
            <a:ext cx="494030" cy="498475"/>
            <a:chOff x="11698223" y="5699759"/>
            <a:chExt cx="494030" cy="498475"/>
          </a:xfrm>
        </p:grpSpPr>
        <p:sp>
          <p:nvSpPr>
            <p:cNvPr id="7" name="object 7"/>
            <p:cNvSpPr/>
            <p:nvPr/>
          </p:nvSpPr>
          <p:spPr>
            <a:xfrm>
              <a:off x="11698223" y="5699759"/>
              <a:ext cx="494030" cy="498475"/>
            </a:xfrm>
            <a:custGeom>
              <a:avLst/>
              <a:gdLst/>
              <a:ahLst/>
              <a:cxnLst/>
              <a:rect l="l" t="t" r="r" b="b"/>
              <a:pathLst>
                <a:path w="494029" h="498475">
                  <a:moveTo>
                    <a:pt x="493649" y="0"/>
                  </a:moveTo>
                  <a:lnTo>
                    <a:pt x="0" y="0"/>
                  </a:lnTo>
                  <a:lnTo>
                    <a:pt x="0" y="497916"/>
                  </a:lnTo>
                  <a:lnTo>
                    <a:pt x="493649" y="497916"/>
                  </a:lnTo>
                  <a:lnTo>
                    <a:pt x="493649" y="0"/>
                  </a:lnTo>
                  <a:close/>
                </a:path>
              </a:pathLst>
            </a:custGeom>
            <a:solidFill>
              <a:srgbClr val="FFC3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78055" y="5818631"/>
              <a:ext cx="152400" cy="288036"/>
            </a:xfrm>
            <a:prstGeom prst="rect">
              <a:avLst/>
            </a:prstGeom>
          </p:spPr>
        </p:pic>
      </p:grpSp>
      <p:sp>
        <p:nvSpPr>
          <p:cNvPr id="9" name="object 9"/>
          <p:cNvSpPr/>
          <p:nvPr/>
        </p:nvSpPr>
        <p:spPr>
          <a:xfrm>
            <a:off x="1440941" y="235458"/>
            <a:ext cx="2951480" cy="0"/>
          </a:xfrm>
          <a:custGeom>
            <a:avLst/>
            <a:gdLst/>
            <a:ahLst/>
            <a:cxnLst/>
            <a:rect l="l" t="t" r="r" b="b"/>
            <a:pathLst>
              <a:path w="2951479">
                <a:moveTo>
                  <a:pt x="0" y="0"/>
                </a:moveTo>
                <a:lnTo>
                  <a:pt x="2951226" y="0"/>
                </a:lnTo>
              </a:path>
            </a:pathLst>
          </a:custGeom>
          <a:ln w="25907">
            <a:solidFill>
              <a:srgbClr val="334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29035" y="233934"/>
            <a:ext cx="7214234" cy="0"/>
          </a:xfrm>
          <a:custGeom>
            <a:avLst/>
            <a:gdLst/>
            <a:ahLst/>
            <a:cxnLst/>
            <a:rect l="l" t="t" r="r" b="b"/>
            <a:pathLst>
              <a:path w="7214234">
                <a:moveTo>
                  <a:pt x="0" y="0"/>
                </a:moveTo>
                <a:lnTo>
                  <a:pt x="7213968" y="0"/>
                </a:lnTo>
              </a:path>
            </a:pathLst>
          </a:custGeom>
          <a:ln w="25907">
            <a:solidFill>
              <a:srgbClr val="FFC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63796" y="182879"/>
            <a:ext cx="103505" cy="103505"/>
          </a:xfrm>
          <a:custGeom>
            <a:avLst/>
            <a:gdLst/>
            <a:ahLst/>
            <a:cxnLst/>
            <a:rect l="l" t="t" r="r" b="b"/>
            <a:pathLst>
              <a:path w="103504" h="103504">
                <a:moveTo>
                  <a:pt x="103250" y="0"/>
                </a:moveTo>
                <a:lnTo>
                  <a:pt x="0" y="0"/>
                </a:lnTo>
                <a:lnTo>
                  <a:pt x="0" y="103250"/>
                </a:lnTo>
                <a:lnTo>
                  <a:pt x="103250" y="103250"/>
                </a:lnTo>
                <a:lnTo>
                  <a:pt x="103250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73379" y="318894"/>
            <a:ext cx="680339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400" dirty="0" smtClean="0"/>
              <a:t>Этапы </a:t>
            </a:r>
            <a:r>
              <a:rPr lang="ru-RU" sz="2400" dirty="0" err="1" smtClean="0"/>
              <a:t>расчета</a:t>
            </a:r>
            <a:r>
              <a:rPr lang="ru-RU" sz="2400" dirty="0" smtClean="0"/>
              <a:t> ИПЦ</a:t>
            </a:r>
            <a:endParaRPr sz="2400" dirty="0"/>
          </a:p>
        </p:txBody>
      </p:sp>
      <p:sp>
        <p:nvSpPr>
          <p:cNvPr id="13" name="object 13"/>
          <p:cNvSpPr txBox="1"/>
          <p:nvPr/>
        </p:nvSpPr>
        <p:spPr>
          <a:xfrm>
            <a:off x="5869988" y="925366"/>
            <a:ext cx="599389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ru-RU" sz="1600" b="1" spc="-2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в Пермском крае наблюдение организовано в городах: Пермь, Березники, Чайковский, Кудымкар</a:t>
            </a:r>
            <a:endParaRPr sz="16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13437" y="2647570"/>
            <a:ext cx="251467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 err="1">
                <a:solidFill>
                  <a:srgbClr val="414141"/>
                </a:solidFill>
                <a:latin typeface="Arial"/>
                <a:cs typeface="Arial"/>
              </a:rPr>
              <a:t>Отбор</a:t>
            </a:r>
            <a:r>
              <a:rPr sz="1800" spc="-7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spc="-15" dirty="0" err="1" smtClean="0">
                <a:solidFill>
                  <a:srgbClr val="585858"/>
                </a:solidFill>
                <a:latin typeface="Arial"/>
                <a:cs typeface="Arial"/>
              </a:rPr>
              <a:t>товаров</a:t>
            </a:r>
            <a:r>
              <a:rPr lang="ru-RU" sz="1800" spc="-15" dirty="0" smtClean="0">
                <a:solidFill>
                  <a:srgbClr val="585858"/>
                </a:solidFill>
                <a:latin typeface="Arial"/>
                <a:cs typeface="Arial"/>
              </a:rPr>
              <a:t> (услуг)-представителей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036581" y="984576"/>
            <a:ext cx="1592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585858"/>
                </a:solidFill>
                <a:latin typeface="Arial"/>
                <a:cs typeface="Arial"/>
              </a:rPr>
              <a:t>Отбор</a:t>
            </a:r>
            <a:r>
              <a:rPr sz="1800" spc="-9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585858"/>
                </a:solidFill>
                <a:latin typeface="Arial"/>
                <a:cs typeface="Arial"/>
              </a:rPr>
              <a:t>городов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84681" y="1477164"/>
            <a:ext cx="25552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585858"/>
                </a:solidFill>
                <a:latin typeface="Arial"/>
                <a:cs typeface="Arial"/>
              </a:rPr>
              <a:t>Отбор </a:t>
            </a:r>
            <a:r>
              <a:rPr sz="1800" spc="-10" dirty="0">
                <a:solidFill>
                  <a:srgbClr val="585858"/>
                </a:solidFill>
                <a:latin typeface="Arial"/>
                <a:cs typeface="Arial"/>
              </a:rPr>
              <a:t>организаций </a:t>
            </a:r>
            <a:r>
              <a:rPr sz="18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585858"/>
                </a:solidFill>
                <a:latin typeface="Arial"/>
                <a:cs typeface="Arial"/>
              </a:rPr>
              <a:t>торговли</a:t>
            </a:r>
            <a:r>
              <a:rPr sz="1800" spc="-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85858"/>
                </a:solidFill>
                <a:latin typeface="Arial"/>
                <a:cs typeface="Arial"/>
              </a:rPr>
              <a:t>и</a:t>
            </a:r>
            <a:r>
              <a:rPr sz="1800" spc="-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Arial"/>
                <a:cs typeface="Arial"/>
              </a:rPr>
              <a:t>сферы</a:t>
            </a:r>
            <a:r>
              <a:rPr sz="1800" spc="-15" dirty="0">
                <a:solidFill>
                  <a:srgbClr val="585858"/>
                </a:solidFill>
                <a:latin typeface="Arial"/>
                <a:cs typeface="Arial"/>
              </a:rPr>
              <a:t> услуг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12214" y="5884875"/>
            <a:ext cx="4828540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050" b="1" spc="-5" dirty="0">
                <a:solidFill>
                  <a:srgbClr val="585858"/>
                </a:solidFill>
                <a:latin typeface="Arial"/>
                <a:cs typeface="Arial"/>
              </a:rPr>
              <a:t>Товар-представитель </a:t>
            </a:r>
            <a:r>
              <a:rPr sz="1050" b="1" dirty="0">
                <a:solidFill>
                  <a:srgbClr val="585858"/>
                </a:solidFill>
                <a:latin typeface="Arial"/>
                <a:cs typeface="Arial"/>
              </a:rPr>
              <a:t>(малая </a:t>
            </a:r>
            <a:r>
              <a:rPr sz="1050" b="1" spc="-5" dirty="0">
                <a:solidFill>
                  <a:srgbClr val="585858"/>
                </a:solidFill>
                <a:latin typeface="Arial"/>
                <a:cs typeface="Arial"/>
              </a:rPr>
              <a:t>товарная группа) </a:t>
            </a:r>
            <a:r>
              <a:rPr sz="1050" dirty="0">
                <a:solidFill>
                  <a:srgbClr val="585858"/>
                </a:solidFill>
                <a:latin typeface="Arial"/>
                <a:cs typeface="Arial"/>
              </a:rPr>
              <a:t>– совокупность </a:t>
            </a:r>
            <a:r>
              <a:rPr sz="1050" spc="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50" spc="-5" dirty="0">
                <a:solidFill>
                  <a:srgbClr val="585858"/>
                </a:solidFill>
                <a:latin typeface="Arial"/>
                <a:cs typeface="Arial"/>
              </a:rPr>
              <a:t>однородных </a:t>
            </a:r>
            <a:r>
              <a:rPr sz="1050" dirty="0">
                <a:solidFill>
                  <a:srgbClr val="585858"/>
                </a:solidFill>
                <a:latin typeface="Arial"/>
                <a:cs typeface="Arial"/>
              </a:rPr>
              <a:t>по своему </a:t>
            </a:r>
            <a:r>
              <a:rPr sz="1050" spc="-5" dirty="0">
                <a:solidFill>
                  <a:srgbClr val="585858"/>
                </a:solidFill>
                <a:latin typeface="Arial"/>
                <a:cs typeface="Arial"/>
              </a:rPr>
              <a:t>потребительскому </a:t>
            </a:r>
            <a:r>
              <a:rPr sz="1050" dirty="0">
                <a:solidFill>
                  <a:srgbClr val="585858"/>
                </a:solidFill>
                <a:latin typeface="Arial"/>
                <a:cs typeface="Arial"/>
              </a:rPr>
              <a:t>назначению конкретных </a:t>
            </a:r>
            <a:r>
              <a:rPr sz="1050" spc="-5" dirty="0">
                <a:solidFill>
                  <a:srgbClr val="585858"/>
                </a:solidFill>
                <a:latin typeface="Arial"/>
                <a:cs typeface="Arial"/>
              </a:rPr>
              <a:t>товаров </a:t>
            </a:r>
            <a:r>
              <a:rPr sz="1050" dirty="0">
                <a:solidFill>
                  <a:srgbClr val="585858"/>
                </a:solidFill>
                <a:latin typeface="Arial"/>
                <a:cs typeface="Arial"/>
              </a:rPr>
              <a:t> определенного</a:t>
            </a:r>
            <a:r>
              <a:rPr sz="1050" spc="-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585858"/>
                </a:solidFill>
                <a:latin typeface="Arial"/>
                <a:cs typeface="Arial"/>
              </a:rPr>
              <a:t>вида,</a:t>
            </a:r>
            <a:r>
              <a:rPr sz="105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50" spc="-5" dirty="0">
                <a:solidFill>
                  <a:srgbClr val="585858"/>
                </a:solidFill>
                <a:latin typeface="Arial"/>
                <a:cs typeface="Arial"/>
              </a:rPr>
              <a:t>которые</a:t>
            </a:r>
            <a:r>
              <a:rPr sz="105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50" spc="-5" dirty="0">
                <a:solidFill>
                  <a:srgbClr val="585858"/>
                </a:solidFill>
                <a:latin typeface="Arial"/>
                <a:cs typeface="Arial"/>
              </a:rPr>
              <a:t>могут незначительно</a:t>
            </a:r>
            <a:r>
              <a:rPr sz="1050" spc="-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585858"/>
                </a:solidFill>
                <a:latin typeface="Arial"/>
                <a:cs typeface="Arial"/>
              </a:rPr>
              <a:t>отличаться</a:t>
            </a:r>
            <a:r>
              <a:rPr sz="105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50" spc="-5" dirty="0">
                <a:solidFill>
                  <a:srgbClr val="585858"/>
                </a:solidFill>
                <a:latin typeface="Arial"/>
                <a:cs typeface="Arial"/>
              </a:rPr>
              <a:t>друг</a:t>
            </a:r>
            <a:r>
              <a:rPr sz="1050" spc="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585858"/>
                </a:solidFill>
                <a:latin typeface="Arial"/>
                <a:cs typeface="Arial"/>
              </a:rPr>
              <a:t>от</a:t>
            </a:r>
            <a:r>
              <a:rPr sz="105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50" spc="-5" dirty="0">
                <a:solidFill>
                  <a:srgbClr val="585858"/>
                </a:solidFill>
                <a:latin typeface="Arial"/>
                <a:cs typeface="Arial"/>
              </a:rPr>
              <a:t>друга</a:t>
            </a:r>
            <a:endParaRPr sz="1050" dirty="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972311" y="5809488"/>
            <a:ext cx="6002020" cy="664845"/>
            <a:chOff x="972311" y="5809488"/>
            <a:chExt cx="6002020" cy="664845"/>
          </a:xfrm>
        </p:grpSpPr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6672" y="5833020"/>
              <a:ext cx="444813" cy="545396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982217" y="5819394"/>
              <a:ext cx="5981700" cy="645160"/>
            </a:xfrm>
            <a:custGeom>
              <a:avLst/>
              <a:gdLst/>
              <a:ahLst/>
              <a:cxnLst/>
              <a:rect l="l" t="t" r="r" b="b"/>
              <a:pathLst>
                <a:path w="5981700" h="645160">
                  <a:moveTo>
                    <a:pt x="0" y="70205"/>
                  </a:moveTo>
                  <a:lnTo>
                    <a:pt x="5517" y="42878"/>
                  </a:lnTo>
                  <a:lnTo>
                    <a:pt x="20562" y="20562"/>
                  </a:lnTo>
                  <a:lnTo>
                    <a:pt x="42878" y="5517"/>
                  </a:lnTo>
                  <a:lnTo>
                    <a:pt x="70205" y="0"/>
                  </a:lnTo>
                  <a:lnTo>
                    <a:pt x="5911468" y="0"/>
                  </a:lnTo>
                  <a:lnTo>
                    <a:pt x="5938783" y="5517"/>
                  </a:lnTo>
                  <a:lnTo>
                    <a:pt x="5961110" y="20562"/>
                  </a:lnTo>
                  <a:lnTo>
                    <a:pt x="5976173" y="42878"/>
                  </a:lnTo>
                  <a:lnTo>
                    <a:pt x="5981700" y="70205"/>
                  </a:lnTo>
                  <a:lnTo>
                    <a:pt x="5981700" y="574433"/>
                  </a:lnTo>
                  <a:lnTo>
                    <a:pt x="5976173" y="601768"/>
                  </a:lnTo>
                  <a:lnTo>
                    <a:pt x="5961110" y="624087"/>
                  </a:lnTo>
                  <a:lnTo>
                    <a:pt x="5938783" y="639134"/>
                  </a:lnTo>
                  <a:lnTo>
                    <a:pt x="5911468" y="644651"/>
                  </a:lnTo>
                  <a:lnTo>
                    <a:pt x="70205" y="644651"/>
                  </a:lnTo>
                  <a:lnTo>
                    <a:pt x="42878" y="639134"/>
                  </a:lnTo>
                  <a:lnTo>
                    <a:pt x="20562" y="624087"/>
                  </a:lnTo>
                  <a:lnTo>
                    <a:pt x="5517" y="601768"/>
                  </a:lnTo>
                  <a:lnTo>
                    <a:pt x="0" y="574433"/>
                  </a:lnTo>
                  <a:lnTo>
                    <a:pt x="0" y="70205"/>
                  </a:lnTo>
                  <a:close/>
                </a:path>
              </a:pathLst>
            </a:custGeom>
            <a:ln w="19812">
              <a:solidFill>
                <a:srgbClr val="585858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1" name="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8752" y="2653958"/>
            <a:ext cx="874298" cy="662957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03051" y="747238"/>
            <a:ext cx="848148" cy="718682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14487" y="1621536"/>
            <a:ext cx="735313" cy="752647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4835911" y="1542328"/>
            <a:ext cx="131826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 smtClean="0">
                <a:solidFill>
                  <a:srgbClr val="CC0000"/>
                </a:solidFill>
                <a:latin typeface="Arial"/>
                <a:cs typeface="Arial"/>
              </a:rPr>
              <a:t>1</a:t>
            </a:r>
            <a:r>
              <a:rPr lang="ru-RU" sz="2800" b="1" spc="-5" dirty="0" smtClean="0">
                <a:solidFill>
                  <a:srgbClr val="CC0000"/>
                </a:solidFill>
                <a:latin typeface="Arial"/>
                <a:cs typeface="Arial"/>
              </a:rPr>
              <a:t>690</a:t>
            </a:r>
            <a:endParaRPr sz="2800" dirty="0">
              <a:solidFill>
                <a:srgbClr val="CC0000"/>
              </a:solidFill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046209" y="4819269"/>
            <a:ext cx="1724025" cy="5129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endParaRPr sz="1000" dirty="0">
              <a:latin typeface="Arial"/>
              <a:cs typeface="Arial"/>
            </a:endParaRPr>
          </a:p>
          <a:p>
            <a:pPr marL="40640">
              <a:lnSpc>
                <a:spcPct val="100000"/>
              </a:lnSpc>
              <a:spcBef>
                <a:spcPts val="1480"/>
              </a:spcBef>
            </a:pPr>
            <a:endParaRPr sz="1000" dirty="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85444" y="5604851"/>
            <a:ext cx="10397490" cy="24130"/>
          </a:xfrm>
          <a:custGeom>
            <a:avLst/>
            <a:gdLst/>
            <a:ahLst/>
            <a:cxnLst/>
            <a:rect l="l" t="t" r="r" b="b"/>
            <a:pathLst>
              <a:path w="10397490" h="24129">
                <a:moveTo>
                  <a:pt x="0" y="24003"/>
                </a:moveTo>
                <a:lnTo>
                  <a:pt x="10397236" y="0"/>
                </a:lnTo>
              </a:path>
            </a:pathLst>
          </a:custGeom>
          <a:ln w="12192">
            <a:solidFill>
              <a:srgbClr val="7E7E7E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086327" y="1022850"/>
            <a:ext cx="56515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95"/>
              </a:spcBef>
            </a:pPr>
            <a:r>
              <a:rPr lang="ru-RU" sz="2800" b="1" dirty="0" smtClean="0">
                <a:solidFill>
                  <a:srgbClr val="D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sz="2800" b="1" dirty="0">
              <a:solidFill>
                <a:srgbClr val="D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1811889" y="6419216"/>
            <a:ext cx="189230" cy="252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z="1600" spc="-5" dirty="0">
                <a:solidFill>
                  <a:srgbClr val="7E7E7E"/>
                </a:solidFill>
                <a:latin typeface="Arial"/>
                <a:cs typeface="Arial"/>
              </a:rPr>
              <a:t>6</a:t>
            </a:fld>
            <a:endParaRPr sz="1600">
              <a:latin typeface="Arial"/>
              <a:cs typeface="Arial"/>
            </a:endParaRPr>
          </a:p>
        </p:txBody>
      </p:sp>
      <p:graphicFrame>
        <p:nvGraphicFramePr>
          <p:cNvPr id="40" name="Таблица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784769"/>
              </p:ext>
            </p:extLst>
          </p:nvPr>
        </p:nvGraphicFramePr>
        <p:xfrm>
          <a:off x="5884947" y="1423145"/>
          <a:ext cx="2355648" cy="14154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9222"/>
                <a:gridCol w="836426"/>
              </a:tblGrid>
              <a:tr h="29562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Пермь </a:t>
                      </a:r>
                      <a:endParaRPr lang="ru-RU" sz="16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947</a:t>
                      </a:r>
                      <a:endParaRPr lang="ru-RU" sz="1600" b="1" i="0" u="none" strike="noStrike" dirty="0"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9562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Березники</a:t>
                      </a:r>
                      <a:endParaRPr lang="ru-RU" sz="16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311</a:t>
                      </a:r>
                      <a:endParaRPr lang="ru-RU" sz="1600" b="1" i="0" u="none" strike="noStrike" dirty="0"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9562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Кудымкар</a:t>
                      </a:r>
                      <a:endParaRPr lang="ru-RU" sz="16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</a:t>
                      </a:r>
                      <a:endParaRPr lang="ru-RU" sz="1600" b="1" i="0" u="none" strike="noStrike" dirty="0"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9562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Чайковский </a:t>
                      </a:r>
                      <a:endParaRPr lang="ru-RU" sz="16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238</a:t>
                      </a:r>
                      <a:endParaRPr lang="ru-RU" sz="1600" b="1" i="0" u="none" strike="noStrike" dirty="0"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32920"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400" b="1" i="0" u="none" strike="noStrike" dirty="0"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  <p:sp>
        <p:nvSpPr>
          <p:cNvPr id="33" name="object 38"/>
          <p:cNvSpPr/>
          <p:nvPr/>
        </p:nvSpPr>
        <p:spPr>
          <a:xfrm>
            <a:off x="914884" y="2590800"/>
            <a:ext cx="10302240" cy="0"/>
          </a:xfrm>
          <a:custGeom>
            <a:avLst/>
            <a:gdLst/>
            <a:ahLst/>
            <a:cxnLst/>
            <a:rect l="l" t="t" r="r" b="b"/>
            <a:pathLst>
              <a:path w="10302240">
                <a:moveTo>
                  <a:pt x="0" y="0"/>
                </a:moveTo>
                <a:lnTo>
                  <a:pt x="10302113" y="0"/>
                </a:lnTo>
              </a:path>
            </a:pathLst>
          </a:custGeom>
          <a:ln w="12192">
            <a:solidFill>
              <a:srgbClr val="7E7E7E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8"/>
          <p:cNvSpPr/>
          <p:nvPr/>
        </p:nvSpPr>
        <p:spPr>
          <a:xfrm>
            <a:off x="933069" y="1477164"/>
            <a:ext cx="10302240" cy="0"/>
          </a:xfrm>
          <a:custGeom>
            <a:avLst/>
            <a:gdLst/>
            <a:ahLst/>
            <a:cxnLst/>
            <a:rect l="l" t="t" r="r" b="b"/>
            <a:pathLst>
              <a:path w="10302240">
                <a:moveTo>
                  <a:pt x="0" y="0"/>
                </a:moveTo>
                <a:lnTo>
                  <a:pt x="10302113" y="0"/>
                </a:lnTo>
              </a:path>
            </a:pathLst>
          </a:custGeom>
          <a:ln w="12192">
            <a:solidFill>
              <a:srgbClr val="7E7E7E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4629035" y="2614312"/>
            <a:ext cx="12480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D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набор –   </a:t>
            </a:r>
            <a:r>
              <a:rPr lang="ru-RU" sz="2800" b="1" dirty="0" smtClean="0">
                <a:solidFill>
                  <a:srgbClr val="D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556 </a:t>
            </a:r>
            <a:r>
              <a:rPr lang="ru-RU" sz="1100" b="1" dirty="0" smtClean="0">
                <a:solidFill>
                  <a:srgbClr val="D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наименований</a:t>
            </a:r>
            <a:endParaRPr lang="ru-RU" sz="1100" b="1" dirty="0">
              <a:solidFill>
                <a:srgbClr val="D2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20594" y="2635165"/>
            <a:ext cx="50025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Продовольственных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1600" b="1" dirty="0" smtClean="0">
                <a:solidFill>
                  <a:srgbClr val="D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132</a:t>
            </a:r>
          </a:p>
          <a:p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Непродовольственных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600" b="1" dirty="0" smtClean="0">
                <a:solidFill>
                  <a:srgbClr val="D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287</a:t>
            </a:r>
          </a:p>
          <a:p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</a:t>
            </a:r>
            <a:r>
              <a:rPr lang="ru-RU" sz="1600" b="1" dirty="0" smtClean="0">
                <a:solidFill>
                  <a:srgbClr val="D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137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bject 38"/>
          <p:cNvSpPr/>
          <p:nvPr/>
        </p:nvSpPr>
        <p:spPr>
          <a:xfrm>
            <a:off x="1003051" y="3505200"/>
            <a:ext cx="10302240" cy="0"/>
          </a:xfrm>
          <a:custGeom>
            <a:avLst/>
            <a:gdLst/>
            <a:ahLst/>
            <a:cxnLst/>
            <a:rect l="l" t="t" r="r" b="b"/>
            <a:pathLst>
              <a:path w="10302240">
                <a:moveTo>
                  <a:pt x="0" y="0"/>
                </a:moveTo>
                <a:lnTo>
                  <a:pt x="10302113" y="0"/>
                </a:lnTo>
              </a:path>
            </a:pathLst>
          </a:custGeom>
          <a:ln w="12192">
            <a:solidFill>
              <a:srgbClr val="7E7E7E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42487" y="3554569"/>
            <a:ext cx="735313" cy="71447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881015" y="3560941"/>
            <a:ext cx="3254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5252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Непосредственная регистрация цен и тарифов</a:t>
            </a:r>
            <a:endParaRPr lang="ru-RU" dirty="0">
              <a:solidFill>
                <a:srgbClr val="5252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77076" y="3560941"/>
            <a:ext cx="5029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Еженедельное наблюдение      </a:t>
            </a:r>
            <a:r>
              <a:rPr lang="ru-RU" sz="1600" b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2536 котировок</a:t>
            </a:r>
          </a:p>
          <a:p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Ежемесячное наблюдение      </a:t>
            </a:r>
            <a:r>
              <a:rPr lang="ru-RU" sz="1600" b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11017 котировок </a:t>
            </a:r>
            <a:endParaRPr lang="ru-RU" sz="1600" b="1" dirty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object 38"/>
          <p:cNvSpPr/>
          <p:nvPr/>
        </p:nvSpPr>
        <p:spPr>
          <a:xfrm>
            <a:off x="962341" y="4343400"/>
            <a:ext cx="10302240" cy="0"/>
          </a:xfrm>
          <a:custGeom>
            <a:avLst/>
            <a:gdLst/>
            <a:ahLst/>
            <a:cxnLst/>
            <a:rect l="l" t="t" r="r" b="b"/>
            <a:pathLst>
              <a:path w="10302240">
                <a:moveTo>
                  <a:pt x="0" y="0"/>
                </a:moveTo>
                <a:lnTo>
                  <a:pt x="10302113" y="0"/>
                </a:lnTo>
              </a:path>
            </a:pathLst>
          </a:custGeom>
          <a:ln w="12192">
            <a:solidFill>
              <a:srgbClr val="7E7E7E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TextBox 43"/>
          <p:cNvSpPr txBox="1"/>
          <p:nvPr/>
        </p:nvSpPr>
        <p:spPr>
          <a:xfrm>
            <a:off x="1999696" y="4341303"/>
            <a:ext cx="9217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5252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системы весов для </a:t>
            </a:r>
            <a:r>
              <a:rPr lang="ru-RU" dirty="0" err="1" smtClean="0">
                <a:solidFill>
                  <a:srgbClr val="5252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расчета</a:t>
            </a:r>
            <a:r>
              <a:rPr lang="ru-RU" dirty="0" smtClean="0">
                <a:solidFill>
                  <a:srgbClr val="5252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средних цен и индексов цен;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 smtClean="0">
                <a:solidFill>
                  <a:srgbClr val="5252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</a:t>
            </a:r>
            <a:r>
              <a:rPr lang="ru-RU" dirty="0" smtClean="0">
                <a:solidFill>
                  <a:srgbClr val="5252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средних цен;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 smtClean="0">
                <a:solidFill>
                  <a:srgbClr val="5252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</a:t>
            </a:r>
            <a:r>
              <a:rPr lang="ru-RU" dirty="0" smtClean="0">
                <a:solidFill>
                  <a:srgbClr val="5252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стоимости различных наборов;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5252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достоверности информации </a:t>
            </a:r>
            <a:endParaRPr lang="ru-RU" dirty="0">
              <a:solidFill>
                <a:srgbClr val="5252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82217" y="4572000"/>
            <a:ext cx="868981" cy="96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790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8241" y="113487"/>
            <a:ext cx="1165759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80" dirty="0" smtClean="0">
                <a:solidFill>
                  <a:srgbClr val="334285"/>
                </a:solidFill>
                <a:latin typeface="Arial"/>
                <a:cs typeface="Arial"/>
              </a:rPr>
              <a:t>ПЕРМЬ</a:t>
            </a:r>
            <a:r>
              <a:rPr sz="1500" b="1" spc="-90" dirty="0" smtClean="0">
                <a:solidFill>
                  <a:srgbClr val="334285"/>
                </a:solidFill>
                <a:latin typeface="Arial"/>
                <a:cs typeface="Arial"/>
              </a:rPr>
              <a:t>С</a:t>
            </a:r>
            <a:r>
              <a:rPr sz="1500" b="1" spc="-165" dirty="0" smtClean="0">
                <a:solidFill>
                  <a:srgbClr val="334285"/>
                </a:solidFill>
                <a:latin typeface="Arial"/>
                <a:cs typeface="Arial"/>
              </a:rPr>
              <a:t>Т</a:t>
            </a:r>
            <a:r>
              <a:rPr sz="1500" b="1" spc="-114" dirty="0" smtClean="0">
                <a:solidFill>
                  <a:srgbClr val="334285"/>
                </a:solidFill>
                <a:latin typeface="Arial"/>
                <a:cs typeface="Arial"/>
              </a:rPr>
              <a:t>А</a:t>
            </a:r>
            <a:r>
              <a:rPr sz="1500" b="1" dirty="0" smtClean="0">
                <a:solidFill>
                  <a:srgbClr val="334285"/>
                </a:solidFill>
                <a:latin typeface="Arial"/>
                <a:cs typeface="Arial"/>
              </a:rPr>
              <a:t>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3379" y="0"/>
            <a:ext cx="11480165" cy="89535"/>
          </a:xfrm>
          <a:custGeom>
            <a:avLst/>
            <a:gdLst/>
            <a:ahLst/>
            <a:cxnLst/>
            <a:rect l="l" t="t" r="r" b="b"/>
            <a:pathLst>
              <a:path w="11480165" h="89535">
                <a:moveTo>
                  <a:pt x="11479657" y="0"/>
                </a:moveTo>
                <a:lnTo>
                  <a:pt x="0" y="0"/>
                </a:lnTo>
                <a:lnTo>
                  <a:pt x="0" y="89335"/>
                </a:lnTo>
                <a:lnTo>
                  <a:pt x="11479657" y="89335"/>
                </a:lnTo>
                <a:lnTo>
                  <a:pt x="11479657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49198"/>
            <a:ext cx="219710" cy="738505"/>
          </a:xfrm>
          <a:custGeom>
            <a:avLst/>
            <a:gdLst/>
            <a:ahLst/>
            <a:cxnLst/>
            <a:rect l="l" t="t" r="r" b="b"/>
            <a:pathLst>
              <a:path w="219710" h="738505">
                <a:moveTo>
                  <a:pt x="219125" y="0"/>
                </a:moveTo>
                <a:lnTo>
                  <a:pt x="0" y="0"/>
                </a:lnTo>
                <a:lnTo>
                  <a:pt x="0" y="738403"/>
                </a:lnTo>
                <a:lnTo>
                  <a:pt x="219125" y="738403"/>
                </a:lnTo>
                <a:lnTo>
                  <a:pt x="219125" y="0"/>
                </a:lnTo>
                <a:close/>
              </a:path>
            </a:pathLst>
          </a:custGeom>
          <a:solidFill>
            <a:srgbClr val="E0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621536"/>
            <a:ext cx="219710" cy="4577080"/>
          </a:xfrm>
          <a:custGeom>
            <a:avLst/>
            <a:gdLst/>
            <a:ahLst/>
            <a:cxnLst/>
            <a:rect l="l" t="t" r="r" b="b"/>
            <a:pathLst>
              <a:path w="219710" h="4577080">
                <a:moveTo>
                  <a:pt x="219456" y="0"/>
                </a:moveTo>
                <a:lnTo>
                  <a:pt x="0" y="0"/>
                </a:lnTo>
                <a:lnTo>
                  <a:pt x="0" y="4576572"/>
                </a:lnTo>
                <a:lnTo>
                  <a:pt x="219456" y="4576572"/>
                </a:lnTo>
                <a:lnTo>
                  <a:pt x="219456" y="0"/>
                </a:lnTo>
                <a:close/>
              </a:path>
            </a:pathLst>
          </a:custGeom>
          <a:solidFill>
            <a:srgbClr val="FFC3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1698223" y="5699759"/>
            <a:ext cx="494030" cy="498475"/>
            <a:chOff x="11698223" y="5699759"/>
            <a:chExt cx="494030" cy="498475"/>
          </a:xfrm>
        </p:grpSpPr>
        <p:sp>
          <p:nvSpPr>
            <p:cNvPr id="7" name="object 7"/>
            <p:cNvSpPr/>
            <p:nvPr/>
          </p:nvSpPr>
          <p:spPr>
            <a:xfrm>
              <a:off x="11698223" y="5699759"/>
              <a:ext cx="494030" cy="498475"/>
            </a:xfrm>
            <a:custGeom>
              <a:avLst/>
              <a:gdLst/>
              <a:ahLst/>
              <a:cxnLst/>
              <a:rect l="l" t="t" r="r" b="b"/>
              <a:pathLst>
                <a:path w="494029" h="498475">
                  <a:moveTo>
                    <a:pt x="493649" y="0"/>
                  </a:moveTo>
                  <a:lnTo>
                    <a:pt x="0" y="0"/>
                  </a:lnTo>
                  <a:lnTo>
                    <a:pt x="0" y="497916"/>
                  </a:lnTo>
                  <a:lnTo>
                    <a:pt x="493649" y="497916"/>
                  </a:lnTo>
                  <a:lnTo>
                    <a:pt x="493649" y="0"/>
                  </a:lnTo>
                  <a:close/>
                </a:path>
              </a:pathLst>
            </a:custGeom>
            <a:solidFill>
              <a:srgbClr val="FFC3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78055" y="5818631"/>
              <a:ext cx="152400" cy="288036"/>
            </a:xfrm>
            <a:prstGeom prst="rect">
              <a:avLst/>
            </a:prstGeom>
          </p:spPr>
        </p:pic>
      </p:grpSp>
      <p:sp>
        <p:nvSpPr>
          <p:cNvPr id="9" name="object 9"/>
          <p:cNvSpPr/>
          <p:nvPr/>
        </p:nvSpPr>
        <p:spPr>
          <a:xfrm>
            <a:off x="1440941" y="235458"/>
            <a:ext cx="2951480" cy="0"/>
          </a:xfrm>
          <a:custGeom>
            <a:avLst/>
            <a:gdLst/>
            <a:ahLst/>
            <a:cxnLst/>
            <a:rect l="l" t="t" r="r" b="b"/>
            <a:pathLst>
              <a:path w="2951479">
                <a:moveTo>
                  <a:pt x="0" y="0"/>
                </a:moveTo>
                <a:lnTo>
                  <a:pt x="2951226" y="0"/>
                </a:lnTo>
              </a:path>
            </a:pathLst>
          </a:custGeom>
          <a:ln w="25907">
            <a:solidFill>
              <a:srgbClr val="334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29035" y="233934"/>
            <a:ext cx="7214234" cy="0"/>
          </a:xfrm>
          <a:custGeom>
            <a:avLst/>
            <a:gdLst/>
            <a:ahLst/>
            <a:cxnLst/>
            <a:rect l="l" t="t" r="r" b="b"/>
            <a:pathLst>
              <a:path w="7214234">
                <a:moveTo>
                  <a:pt x="0" y="0"/>
                </a:moveTo>
                <a:lnTo>
                  <a:pt x="7213968" y="0"/>
                </a:lnTo>
              </a:path>
            </a:pathLst>
          </a:custGeom>
          <a:ln w="25907">
            <a:solidFill>
              <a:srgbClr val="FFC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63796" y="182879"/>
            <a:ext cx="103505" cy="103505"/>
          </a:xfrm>
          <a:custGeom>
            <a:avLst/>
            <a:gdLst/>
            <a:ahLst/>
            <a:cxnLst/>
            <a:rect l="l" t="t" r="r" b="b"/>
            <a:pathLst>
              <a:path w="103504" h="103504">
                <a:moveTo>
                  <a:pt x="103250" y="0"/>
                </a:moveTo>
                <a:lnTo>
                  <a:pt x="0" y="0"/>
                </a:lnTo>
                <a:lnTo>
                  <a:pt x="0" y="103250"/>
                </a:lnTo>
                <a:lnTo>
                  <a:pt x="103250" y="103250"/>
                </a:lnTo>
                <a:lnTo>
                  <a:pt x="103250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9046209" y="4819269"/>
            <a:ext cx="1724025" cy="5129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endParaRPr sz="1000" dirty="0">
              <a:latin typeface="Arial"/>
              <a:cs typeface="Arial"/>
            </a:endParaRPr>
          </a:p>
          <a:p>
            <a:pPr marL="40640">
              <a:lnSpc>
                <a:spcPct val="100000"/>
              </a:lnSpc>
              <a:spcBef>
                <a:spcPts val="1480"/>
              </a:spcBef>
            </a:pPr>
            <a:endParaRPr sz="1000" dirty="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1811889" y="6419216"/>
            <a:ext cx="189230" cy="252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z="1600" spc="-5" dirty="0">
                <a:solidFill>
                  <a:srgbClr val="7E7E7E"/>
                </a:solidFill>
                <a:latin typeface="Arial"/>
                <a:cs typeface="Arial"/>
              </a:rPr>
              <a:t>7</a:t>
            </a:fld>
            <a:endParaRPr sz="1600">
              <a:latin typeface="Arial"/>
              <a:cs typeface="Arial"/>
            </a:endParaRPr>
          </a:p>
        </p:txBody>
      </p:sp>
      <p:pic>
        <p:nvPicPr>
          <p:cNvPr id="47" name="Picture 2" descr="C:\Users\P59_KozhanovaIG\Pictures\Clip_art_My\карта ПК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4" t="6231" r="9160" b="5281"/>
          <a:stretch/>
        </p:blipFill>
        <p:spPr bwMode="auto">
          <a:xfrm>
            <a:off x="7104320" y="368122"/>
            <a:ext cx="4191001" cy="588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9829800" y="2668571"/>
            <a:ext cx="1371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Березники</a:t>
            </a:r>
            <a:endParaRPr lang="ru-RU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7391400" y="5391982"/>
            <a:ext cx="12341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Чайковский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9526129" y="4038600"/>
            <a:ext cx="7641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Пермь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451111" y="3020165"/>
            <a:ext cx="1371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Кудымкар</a:t>
            </a:r>
            <a:endParaRPr lang="ru-RU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object 13"/>
          <p:cNvSpPr txBox="1">
            <a:spLocks noGrp="1"/>
          </p:cNvSpPr>
          <p:nvPr>
            <p:ph type="title"/>
          </p:nvPr>
        </p:nvSpPr>
        <p:spPr>
          <a:xfrm>
            <a:off x="609600" y="792390"/>
            <a:ext cx="31057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30" dirty="0"/>
              <a:t>ОТБОР</a:t>
            </a:r>
            <a:r>
              <a:rPr sz="2800" spc="-130" dirty="0"/>
              <a:t> </a:t>
            </a:r>
            <a:r>
              <a:rPr sz="2800" spc="-45" dirty="0"/>
              <a:t>ГОРОДОВ</a:t>
            </a:r>
            <a:endParaRPr sz="2800" dirty="0"/>
          </a:p>
        </p:txBody>
      </p:sp>
      <p:sp>
        <p:nvSpPr>
          <p:cNvPr id="55" name="object 42"/>
          <p:cNvSpPr txBox="1"/>
          <p:nvPr/>
        </p:nvSpPr>
        <p:spPr>
          <a:xfrm>
            <a:off x="419201" y="1551558"/>
            <a:ext cx="8298180" cy="37349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135245" algn="l"/>
              </a:tabLst>
            </a:pPr>
            <a:r>
              <a:rPr sz="2000" b="1" dirty="0" smtClean="0">
                <a:solidFill>
                  <a:srgbClr val="334285"/>
                </a:solidFill>
                <a:uFill>
                  <a:solidFill>
                    <a:srgbClr val="334285"/>
                  </a:solidFill>
                </a:uFill>
                <a:latin typeface="Arial"/>
                <a:cs typeface="Arial"/>
              </a:rPr>
              <a:t>ПРИНЦИПЫ</a:t>
            </a:r>
            <a:endParaRPr lang="en-US" sz="2000" b="1" dirty="0" smtClean="0">
              <a:solidFill>
                <a:srgbClr val="334285"/>
              </a:solidFill>
              <a:uFill>
                <a:solidFill>
                  <a:srgbClr val="334285"/>
                </a:solidFill>
              </a:u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135245" algn="l"/>
              </a:tabLst>
            </a:pPr>
            <a:r>
              <a:rPr sz="2000" b="1" u="heavy" dirty="0">
                <a:solidFill>
                  <a:srgbClr val="334285"/>
                </a:solidFill>
                <a:uFill>
                  <a:solidFill>
                    <a:srgbClr val="334285"/>
                  </a:solidFill>
                </a:uFill>
                <a:latin typeface="Arial"/>
                <a:cs typeface="Arial"/>
              </a:rPr>
              <a:t>	</a:t>
            </a:r>
            <a:endParaRPr sz="2000" dirty="0">
              <a:latin typeface="Arial"/>
              <a:cs typeface="Arial"/>
            </a:endParaRPr>
          </a:p>
          <a:p>
            <a:pPr marL="247015" indent="-217170">
              <a:lnSpc>
                <a:spcPct val="100000"/>
              </a:lnSpc>
              <a:spcBef>
                <a:spcPts val="1205"/>
              </a:spcBef>
              <a:buClr>
                <a:srgbClr val="4FAE4F"/>
              </a:buClr>
              <a:buFont typeface="Wingdings"/>
              <a:buChar char=""/>
              <a:tabLst>
                <a:tab pos="247650" algn="l"/>
              </a:tabLst>
            </a:pPr>
            <a:r>
              <a:rPr sz="1600" b="1" spc="-25" dirty="0">
                <a:solidFill>
                  <a:srgbClr val="585858"/>
                </a:solidFill>
                <a:latin typeface="Arial"/>
                <a:cs typeface="Arial"/>
              </a:rPr>
              <a:t>от</a:t>
            </a:r>
            <a:r>
              <a:rPr sz="1600" b="1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sz="1600" b="1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85858"/>
                </a:solidFill>
                <a:latin typeface="Arial"/>
                <a:cs typeface="Arial"/>
              </a:rPr>
              <a:t>до</a:t>
            </a:r>
            <a:r>
              <a:rPr sz="1600" b="1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85858"/>
                </a:solidFill>
                <a:latin typeface="Arial"/>
                <a:cs typeface="Arial"/>
              </a:rPr>
              <a:t>6</a:t>
            </a:r>
            <a:r>
              <a:rPr sz="1600" b="1" spc="-10" dirty="0">
                <a:solidFill>
                  <a:srgbClr val="585858"/>
                </a:solidFill>
                <a:latin typeface="Arial"/>
                <a:cs typeface="Arial"/>
              </a:rPr>
              <a:t> городов</a:t>
            </a:r>
            <a:r>
              <a:rPr sz="1600" b="1" spc="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85858"/>
                </a:solidFill>
                <a:latin typeface="Arial"/>
                <a:cs typeface="Arial"/>
              </a:rPr>
              <a:t>в</a:t>
            </a:r>
            <a:r>
              <a:rPr sz="16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Arial"/>
                <a:cs typeface="Arial"/>
              </a:rPr>
              <a:t>субъекте Российской</a:t>
            </a:r>
            <a:r>
              <a:rPr sz="16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Arial"/>
                <a:cs typeface="Arial"/>
              </a:rPr>
              <a:t>Федерации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4FAE4F"/>
              </a:buClr>
              <a:buFont typeface="Wingdings"/>
              <a:buChar char=""/>
            </a:pPr>
            <a:endParaRPr sz="1600" dirty="0">
              <a:latin typeface="Arial"/>
              <a:cs typeface="Arial"/>
            </a:endParaRPr>
          </a:p>
          <a:p>
            <a:pPr marL="247015" indent="-217170">
              <a:lnSpc>
                <a:spcPct val="100000"/>
              </a:lnSpc>
              <a:buClr>
                <a:srgbClr val="4FAE4F"/>
              </a:buClr>
              <a:buFont typeface="Wingdings"/>
              <a:buChar char=""/>
              <a:tabLst>
                <a:tab pos="247650" algn="l"/>
              </a:tabLst>
            </a:pPr>
            <a:r>
              <a:rPr sz="1600" spc="-10" dirty="0">
                <a:solidFill>
                  <a:srgbClr val="585858"/>
                </a:solidFill>
                <a:latin typeface="Arial"/>
                <a:cs typeface="Arial"/>
              </a:rPr>
              <a:t>находятся</a:t>
            </a:r>
            <a:r>
              <a:rPr sz="16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85858"/>
                </a:solidFill>
                <a:latin typeface="Arial"/>
                <a:cs typeface="Arial"/>
              </a:rPr>
              <a:t>в</a:t>
            </a:r>
            <a:r>
              <a:rPr sz="1600" b="1" spc="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85858"/>
                </a:solidFill>
                <a:latin typeface="Arial"/>
                <a:cs typeface="Arial"/>
              </a:rPr>
              <a:t>разных </a:t>
            </a:r>
            <a:r>
              <a:rPr sz="1600" b="1" spc="-5" dirty="0">
                <a:solidFill>
                  <a:srgbClr val="585858"/>
                </a:solidFill>
                <a:latin typeface="Arial"/>
                <a:cs typeface="Arial"/>
              </a:rPr>
              <a:t>частях</a:t>
            </a:r>
            <a:r>
              <a:rPr sz="1600" b="1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585858"/>
                </a:solidFill>
                <a:latin typeface="Arial"/>
                <a:cs typeface="Arial"/>
              </a:rPr>
              <a:t>субъекта</a:t>
            </a:r>
            <a:r>
              <a:rPr sz="1600" b="1" spc="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Arial"/>
                <a:cs typeface="Arial"/>
              </a:rPr>
              <a:t>Российской Федерации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4FAE4F"/>
              </a:buClr>
              <a:buFont typeface="Wingdings"/>
              <a:buChar char=""/>
            </a:pPr>
            <a:endParaRPr sz="1600" dirty="0">
              <a:latin typeface="Arial"/>
              <a:cs typeface="Arial"/>
            </a:endParaRPr>
          </a:p>
          <a:p>
            <a:pPr marL="247015" marR="3058160" indent="-216535">
              <a:lnSpc>
                <a:spcPct val="100000"/>
              </a:lnSpc>
              <a:buClr>
                <a:srgbClr val="4FAE4F"/>
              </a:buClr>
              <a:buFont typeface="Wingdings"/>
              <a:buChar char=""/>
              <a:tabLst>
                <a:tab pos="247650" algn="l"/>
              </a:tabLst>
            </a:pPr>
            <a:r>
              <a:rPr sz="1600" spc="-5" dirty="0">
                <a:solidFill>
                  <a:srgbClr val="585858"/>
                </a:solidFill>
                <a:latin typeface="Arial"/>
                <a:cs typeface="Arial"/>
              </a:rPr>
              <a:t>присутствие</a:t>
            </a:r>
            <a:r>
              <a:rPr sz="16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85858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85858"/>
                </a:solidFill>
                <a:latin typeface="Arial"/>
                <a:cs typeface="Arial"/>
              </a:rPr>
              <a:t>городе</a:t>
            </a:r>
            <a:r>
              <a:rPr sz="16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585858"/>
                </a:solidFill>
                <a:latin typeface="Arial"/>
                <a:cs typeface="Arial"/>
              </a:rPr>
              <a:t>стабильного</a:t>
            </a:r>
            <a:r>
              <a:rPr sz="1600" b="1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585858"/>
                </a:solidFill>
                <a:latin typeface="Arial"/>
                <a:cs typeface="Arial"/>
              </a:rPr>
              <a:t>ассортимента</a:t>
            </a:r>
            <a:r>
              <a:rPr sz="1600" b="1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585858"/>
                </a:solidFill>
                <a:latin typeface="Arial"/>
                <a:cs typeface="Arial"/>
              </a:rPr>
              <a:t>товаров </a:t>
            </a:r>
            <a:r>
              <a:rPr sz="1600" b="1" spc="-37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85858"/>
                </a:solidFill>
                <a:latin typeface="Arial"/>
                <a:cs typeface="Arial"/>
              </a:rPr>
              <a:t>и</a:t>
            </a:r>
            <a:r>
              <a:rPr sz="1600" b="1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585858"/>
                </a:solidFill>
                <a:latin typeface="Arial"/>
                <a:cs typeface="Arial"/>
              </a:rPr>
              <a:t>услуг</a:t>
            </a:r>
            <a:r>
              <a:rPr sz="1600" spc="-25" dirty="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sz="1600" spc="5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85858"/>
                </a:solidFill>
                <a:latin typeface="Arial"/>
                <a:cs typeface="Arial"/>
              </a:rPr>
              <a:t>входящих</a:t>
            </a:r>
            <a:r>
              <a:rPr sz="1600" spc="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85858"/>
                </a:solidFill>
                <a:latin typeface="Arial"/>
                <a:cs typeface="Arial"/>
              </a:rPr>
              <a:t>в </a:t>
            </a:r>
            <a:r>
              <a:rPr sz="1600" spc="-15" dirty="0">
                <a:solidFill>
                  <a:srgbClr val="585858"/>
                </a:solidFill>
                <a:latin typeface="Arial"/>
                <a:cs typeface="Arial"/>
              </a:rPr>
              <a:t>наблюдаемый</a:t>
            </a:r>
            <a:r>
              <a:rPr sz="1600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Arial"/>
                <a:cs typeface="Arial"/>
              </a:rPr>
              <a:t>перечень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4FAE4F"/>
              </a:buClr>
              <a:buFont typeface="Wingdings"/>
              <a:buChar char=""/>
            </a:pPr>
            <a:endParaRPr sz="1600" dirty="0">
              <a:latin typeface="Arial"/>
              <a:cs typeface="Arial"/>
            </a:endParaRPr>
          </a:p>
          <a:p>
            <a:pPr marL="247015" marR="3335020" indent="-216535">
              <a:lnSpc>
                <a:spcPct val="100000"/>
              </a:lnSpc>
              <a:buClr>
                <a:srgbClr val="4FAE4F"/>
              </a:buClr>
              <a:buFont typeface="Wingdings"/>
              <a:buChar char=""/>
              <a:tabLst>
                <a:tab pos="247650" algn="l"/>
              </a:tabLst>
            </a:pPr>
            <a:r>
              <a:rPr sz="1600" spc="-15" dirty="0">
                <a:solidFill>
                  <a:srgbClr val="585858"/>
                </a:solidFill>
                <a:latin typeface="Arial"/>
                <a:cs typeface="Arial"/>
              </a:rPr>
              <a:t>доля </a:t>
            </a:r>
            <a:r>
              <a:rPr sz="1600" spc="-5" dirty="0">
                <a:solidFill>
                  <a:srgbClr val="585858"/>
                </a:solidFill>
                <a:latin typeface="Arial"/>
                <a:cs typeface="Arial"/>
              </a:rPr>
              <a:t>численности </a:t>
            </a:r>
            <a:r>
              <a:rPr sz="1600" spc="-10" dirty="0">
                <a:solidFill>
                  <a:srgbClr val="585858"/>
                </a:solidFill>
                <a:latin typeface="Arial"/>
                <a:cs typeface="Arial"/>
              </a:rPr>
              <a:t>населения отобранных </a:t>
            </a:r>
            <a:r>
              <a:rPr sz="1600" spc="-15" dirty="0">
                <a:solidFill>
                  <a:srgbClr val="585858"/>
                </a:solidFill>
                <a:latin typeface="Arial"/>
                <a:cs typeface="Arial"/>
              </a:rPr>
              <a:t>городов </a:t>
            </a:r>
            <a:r>
              <a:rPr sz="1600" spc="-10" dirty="0">
                <a:solidFill>
                  <a:srgbClr val="585858"/>
                </a:solidFill>
                <a:latin typeface="Arial"/>
                <a:cs typeface="Arial"/>
              </a:rPr>
              <a:t> составляет </a:t>
            </a:r>
            <a:r>
              <a:rPr sz="1600" b="1" dirty="0">
                <a:solidFill>
                  <a:srgbClr val="585858"/>
                </a:solidFill>
                <a:latin typeface="Arial"/>
                <a:cs typeface="Arial"/>
              </a:rPr>
              <a:t>не менее </a:t>
            </a:r>
            <a:r>
              <a:rPr sz="1600" b="1" spc="-5" dirty="0">
                <a:solidFill>
                  <a:srgbClr val="585858"/>
                </a:solidFill>
                <a:latin typeface="Arial"/>
                <a:cs typeface="Arial"/>
              </a:rPr>
              <a:t>35% </a:t>
            </a:r>
            <a:r>
              <a:rPr sz="1600" b="1" spc="-15" dirty="0">
                <a:solidFill>
                  <a:srgbClr val="585858"/>
                </a:solidFill>
                <a:latin typeface="Arial"/>
                <a:cs typeface="Arial"/>
              </a:rPr>
              <a:t>всего городского </a:t>
            </a:r>
            <a:r>
              <a:rPr sz="1600" b="1" spc="-5" dirty="0">
                <a:solidFill>
                  <a:srgbClr val="585858"/>
                </a:solidFill>
                <a:latin typeface="Arial"/>
                <a:cs typeface="Arial"/>
              </a:rPr>
              <a:t>населения </a:t>
            </a:r>
            <a:r>
              <a:rPr sz="1600" b="1" spc="-37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Arial"/>
                <a:cs typeface="Arial"/>
              </a:rPr>
              <a:t>субъекта</a:t>
            </a:r>
            <a:r>
              <a:rPr sz="16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Arial"/>
                <a:cs typeface="Arial"/>
              </a:rPr>
              <a:t>Российской</a:t>
            </a:r>
            <a:r>
              <a:rPr sz="16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Arial"/>
                <a:cs typeface="Arial"/>
              </a:rPr>
              <a:t>Федерации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 dirty="0">
              <a:latin typeface="Arial"/>
              <a:cs typeface="Arial"/>
            </a:endParaRPr>
          </a:p>
        </p:txBody>
      </p:sp>
      <p:sp>
        <p:nvSpPr>
          <p:cNvPr id="56" name="object 44"/>
          <p:cNvSpPr txBox="1"/>
          <p:nvPr/>
        </p:nvSpPr>
        <p:spPr>
          <a:xfrm>
            <a:off x="586532" y="5281241"/>
            <a:ext cx="490982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не </a:t>
            </a:r>
            <a:r>
              <a:rPr sz="1400" spc="-10" dirty="0">
                <a:solidFill>
                  <a:srgbClr val="585858"/>
                </a:solidFill>
                <a:latin typeface="Arial"/>
                <a:cs typeface="Arial"/>
              </a:rPr>
              <a:t>включаются </a:t>
            </a:r>
            <a:r>
              <a:rPr sz="1400" spc="-15" dirty="0">
                <a:solidFill>
                  <a:srgbClr val="585858"/>
                </a:solidFill>
                <a:latin typeface="Arial"/>
                <a:cs typeface="Arial"/>
              </a:rPr>
              <a:t>города, </a:t>
            </a:r>
            <a:r>
              <a:rPr sz="1400" spc="-5" dirty="0">
                <a:solidFill>
                  <a:srgbClr val="585858"/>
                </a:solidFill>
                <a:latin typeface="Arial"/>
                <a:cs typeface="Arial"/>
              </a:rPr>
              <a:t>расположенные </a:t>
            </a:r>
            <a:r>
              <a:rPr sz="1400" spc="-10" dirty="0">
                <a:solidFill>
                  <a:srgbClr val="585858"/>
                </a:solidFill>
                <a:latin typeface="Arial"/>
                <a:cs typeface="Arial"/>
              </a:rPr>
              <a:t>близко друг </a:t>
            </a: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к </a:t>
            </a:r>
            <a:r>
              <a:rPr sz="1400" spc="-10" dirty="0">
                <a:solidFill>
                  <a:srgbClr val="585858"/>
                </a:solidFill>
                <a:latin typeface="Arial"/>
                <a:cs typeface="Arial"/>
              </a:rPr>
              <a:t>другу </a:t>
            </a:r>
            <a:r>
              <a:rPr sz="1400" spc="-37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и</a:t>
            </a:r>
            <a:r>
              <a:rPr sz="14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к</a:t>
            </a:r>
            <a:r>
              <a:rPr sz="14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Arial"/>
                <a:cs typeface="Arial"/>
              </a:rPr>
              <a:t>территориальному</a:t>
            </a:r>
            <a:r>
              <a:rPr sz="1400" spc="-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Arial"/>
                <a:cs typeface="Arial"/>
              </a:rPr>
              <a:t>центру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7" name="object 50"/>
          <p:cNvSpPr/>
          <p:nvPr/>
        </p:nvSpPr>
        <p:spPr>
          <a:xfrm>
            <a:off x="381427" y="5286555"/>
            <a:ext cx="5114925" cy="0"/>
          </a:xfrm>
          <a:custGeom>
            <a:avLst/>
            <a:gdLst/>
            <a:ahLst/>
            <a:cxnLst/>
            <a:rect l="l" t="t" r="r" b="b"/>
            <a:pathLst>
              <a:path w="5114925">
                <a:moveTo>
                  <a:pt x="0" y="0"/>
                </a:moveTo>
                <a:lnTo>
                  <a:pt x="5114925" y="0"/>
                </a:lnTo>
              </a:path>
            </a:pathLst>
          </a:custGeom>
          <a:ln w="6096">
            <a:solidFill>
              <a:srgbClr val="58585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8" name="object 4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0795" y="5391982"/>
            <a:ext cx="104775" cy="11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131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8241" y="113487"/>
            <a:ext cx="108270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80" dirty="0" smtClean="0">
                <a:solidFill>
                  <a:srgbClr val="334285"/>
                </a:solidFill>
                <a:latin typeface="Arial"/>
                <a:cs typeface="Arial"/>
              </a:rPr>
              <a:t>ПЕРМЬ</a:t>
            </a:r>
            <a:r>
              <a:rPr sz="1500" b="1" spc="-90" dirty="0" smtClean="0">
                <a:solidFill>
                  <a:srgbClr val="334285"/>
                </a:solidFill>
                <a:latin typeface="Arial"/>
                <a:cs typeface="Arial"/>
              </a:rPr>
              <a:t>С</a:t>
            </a:r>
            <a:r>
              <a:rPr sz="1500" b="1" spc="-165" dirty="0" smtClean="0">
                <a:solidFill>
                  <a:srgbClr val="334285"/>
                </a:solidFill>
                <a:latin typeface="Arial"/>
                <a:cs typeface="Arial"/>
              </a:rPr>
              <a:t>Т</a:t>
            </a:r>
            <a:r>
              <a:rPr sz="1500" b="1" spc="-114" dirty="0" smtClean="0">
                <a:solidFill>
                  <a:srgbClr val="334285"/>
                </a:solidFill>
                <a:latin typeface="Arial"/>
                <a:cs typeface="Arial"/>
              </a:rPr>
              <a:t>А</a:t>
            </a:r>
            <a:r>
              <a:rPr sz="1500" b="1" dirty="0" smtClean="0">
                <a:solidFill>
                  <a:srgbClr val="334285"/>
                </a:solidFill>
                <a:latin typeface="Arial"/>
                <a:cs typeface="Arial"/>
              </a:rPr>
              <a:t>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3379" y="0"/>
            <a:ext cx="11480165" cy="89535"/>
          </a:xfrm>
          <a:custGeom>
            <a:avLst/>
            <a:gdLst/>
            <a:ahLst/>
            <a:cxnLst/>
            <a:rect l="l" t="t" r="r" b="b"/>
            <a:pathLst>
              <a:path w="11480165" h="89535">
                <a:moveTo>
                  <a:pt x="11479657" y="0"/>
                </a:moveTo>
                <a:lnTo>
                  <a:pt x="0" y="0"/>
                </a:lnTo>
                <a:lnTo>
                  <a:pt x="0" y="89335"/>
                </a:lnTo>
                <a:lnTo>
                  <a:pt x="11479657" y="89335"/>
                </a:lnTo>
                <a:lnTo>
                  <a:pt x="11479657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49198"/>
            <a:ext cx="219710" cy="738505"/>
          </a:xfrm>
          <a:custGeom>
            <a:avLst/>
            <a:gdLst/>
            <a:ahLst/>
            <a:cxnLst/>
            <a:rect l="l" t="t" r="r" b="b"/>
            <a:pathLst>
              <a:path w="219710" h="738505">
                <a:moveTo>
                  <a:pt x="219125" y="0"/>
                </a:moveTo>
                <a:lnTo>
                  <a:pt x="0" y="0"/>
                </a:lnTo>
                <a:lnTo>
                  <a:pt x="0" y="738403"/>
                </a:lnTo>
                <a:lnTo>
                  <a:pt x="219125" y="738403"/>
                </a:lnTo>
                <a:lnTo>
                  <a:pt x="219125" y="0"/>
                </a:lnTo>
                <a:close/>
              </a:path>
            </a:pathLst>
          </a:custGeom>
          <a:solidFill>
            <a:srgbClr val="E0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621536"/>
            <a:ext cx="219710" cy="4577080"/>
          </a:xfrm>
          <a:custGeom>
            <a:avLst/>
            <a:gdLst/>
            <a:ahLst/>
            <a:cxnLst/>
            <a:rect l="l" t="t" r="r" b="b"/>
            <a:pathLst>
              <a:path w="219710" h="4577080">
                <a:moveTo>
                  <a:pt x="219456" y="0"/>
                </a:moveTo>
                <a:lnTo>
                  <a:pt x="0" y="0"/>
                </a:lnTo>
                <a:lnTo>
                  <a:pt x="0" y="4576572"/>
                </a:lnTo>
                <a:lnTo>
                  <a:pt x="219456" y="4576572"/>
                </a:lnTo>
                <a:lnTo>
                  <a:pt x="219456" y="0"/>
                </a:lnTo>
                <a:close/>
              </a:path>
            </a:pathLst>
          </a:custGeom>
          <a:solidFill>
            <a:srgbClr val="FFC3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724513" y="6399987"/>
            <a:ext cx="2514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7E7E7E"/>
                </a:solidFill>
                <a:latin typeface="Arial"/>
                <a:cs typeface="Arial"/>
              </a:rPr>
              <a:t>10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1698223" y="5699759"/>
            <a:ext cx="494030" cy="498475"/>
            <a:chOff x="11698223" y="5699759"/>
            <a:chExt cx="494030" cy="498475"/>
          </a:xfrm>
        </p:grpSpPr>
        <p:sp>
          <p:nvSpPr>
            <p:cNvPr id="8" name="object 8"/>
            <p:cNvSpPr/>
            <p:nvPr/>
          </p:nvSpPr>
          <p:spPr>
            <a:xfrm>
              <a:off x="11698223" y="5699759"/>
              <a:ext cx="494030" cy="498475"/>
            </a:xfrm>
            <a:custGeom>
              <a:avLst/>
              <a:gdLst/>
              <a:ahLst/>
              <a:cxnLst/>
              <a:rect l="l" t="t" r="r" b="b"/>
              <a:pathLst>
                <a:path w="494029" h="498475">
                  <a:moveTo>
                    <a:pt x="493649" y="0"/>
                  </a:moveTo>
                  <a:lnTo>
                    <a:pt x="0" y="0"/>
                  </a:lnTo>
                  <a:lnTo>
                    <a:pt x="0" y="497916"/>
                  </a:lnTo>
                  <a:lnTo>
                    <a:pt x="493649" y="497916"/>
                  </a:lnTo>
                  <a:lnTo>
                    <a:pt x="493649" y="0"/>
                  </a:lnTo>
                  <a:close/>
                </a:path>
              </a:pathLst>
            </a:custGeom>
            <a:solidFill>
              <a:srgbClr val="FFC3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78055" y="5818631"/>
              <a:ext cx="152400" cy="288036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1440941" y="235458"/>
            <a:ext cx="2951480" cy="0"/>
          </a:xfrm>
          <a:custGeom>
            <a:avLst/>
            <a:gdLst/>
            <a:ahLst/>
            <a:cxnLst/>
            <a:rect l="l" t="t" r="r" b="b"/>
            <a:pathLst>
              <a:path w="2951479">
                <a:moveTo>
                  <a:pt x="0" y="0"/>
                </a:moveTo>
                <a:lnTo>
                  <a:pt x="2951226" y="0"/>
                </a:lnTo>
              </a:path>
            </a:pathLst>
          </a:custGeom>
          <a:ln w="25907">
            <a:solidFill>
              <a:srgbClr val="334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29035" y="233934"/>
            <a:ext cx="7214234" cy="0"/>
          </a:xfrm>
          <a:custGeom>
            <a:avLst/>
            <a:gdLst/>
            <a:ahLst/>
            <a:cxnLst/>
            <a:rect l="l" t="t" r="r" b="b"/>
            <a:pathLst>
              <a:path w="7214234">
                <a:moveTo>
                  <a:pt x="0" y="0"/>
                </a:moveTo>
                <a:lnTo>
                  <a:pt x="7213968" y="0"/>
                </a:lnTo>
              </a:path>
            </a:pathLst>
          </a:custGeom>
          <a:ln w="25907">
            <a:solidFill>
              <a:srgbClr val="FFC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63796" y="182879"/>
            <a:ext cx="103505" cy="103505"/>
          </a:xfrm>
          <a:custGeom>
            <a:avLst/>
            <a:gdLst/>
            <a:ahLst/>
            <a:cxnLst/>
            <a:rect l="l" t="t" r="r" b="b"/>
            <a:pathLst>
              <a:path w="103504" h="103504">
                <a:moveTo>
                  <a:pt x="103250" y="0"/>
                </a:moveTo>
                <a:lnTo>
                  <a:pt x="0" y="0"/>
                </a:lnTo>
                <a:lnTo>
                  <a:pt x="0" y="103250"/>
                </a:lnTo>
                <a:lnTo>
                  <a:pt x="103250" y="103250"/>
                </a:lnTo>
                <a:lnTo>
                  <a:pt x="103250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71043" y="769747"/>
            <a:ext cx="109721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30" dirty="0"/>
              <a:t>ОТБОР</a:t>
            </a:r>
            <a:r>
              <a:rPr sz="2800" spc="-65" dirty="0"/>
              <a:t> </a:t>
            </a:r>
            <a:r>
              <a:rPr sz="2800" spc="-50" dirty="0"/>
              <a:t>БАЗОВЫХ</a:t>
            </a:r>
            <a:r>
              <a:rPr sz="2800" spc="-75" dirty="0"/>
              <a:t> </a:t>
            </a:r>
            <a:r>
              <a:rPr sz="2800" spc="-50" dirty="0"/>
              <a:t>ОРГАНИЗАЦИЙ </a:t>
            </a:r>
            <a:r>
              <a:rPr sz="2800" spc="-55" dirty="0"/>
              <a:t>ТОРГОВЛИ</a:t>
            </a:r>
            <a:r>
              <a:rPr sz="2800" spc="-65" dirty="0"/>
              <a:t> </a:t>
            </a:r>
            <a:r>
              <a:rPr sz="2800" spc="-5" dirty="0"/>
              <a:t>И</a:t>
            </a:r>
            <a:r>
              <a:rPr sz="2800" spc="-60" dirty="0"/>
              <a:t> </a:t>
            </a:r>
            <a:r>
              <a:rPr sz="2800" spc="-30" dirty="0"/>
              <a:t>СФЕРЫ</a:t>
            </a:r>
            <a:r>
              <a:rPr sz="2800" spc="-75" dirty="0"/>
              <a:t> </a:t>
            </a:r>
            <a:r>
              <a:rPr sz="2800" spc="-40" dirty="0"/>
              <a:t>УСЛУГ</a:t>
            </a:r>
            <a:endParaRPr sz="2800"/>
          </a:p>
        </p:txBody>
      </p:sp>
      <p:sp>
        <p:nvSpPr>
          <p:cNvPr id="14" name="object 14"/>
          <p:cNvSpPr txBox="1"/>
          <p:nvPr/>
        </p:nvSpPr>
        <p:spPr>
          <a:xfrm>
            <a:off x="419201" y="1411579"/>
            <a:ext cx="5148580" cy="4135106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5"/>
              </a:spcBef>
              <a:tabLst>
                <a:tab pos="5135245" algn="l"/>
              </a:tabLst>
            </a:pPr>
            <a:r>
              <a:rPr sz="2000" b="1" dirty="0" smtClean="0">
                <a:solidFill>
                  <a:srgbClr val="334285"/>
                </a:solidFill>
                <a:uFill>
                  <a:solidFill>
                    <a:srgbClr val="334285"/>
                  </a:solidFill>
                </a:uFill>
                <a:latin typeface="Arial"/>
                <a:cs typeface="Arial"/>
              </a:rPr>
              <a:t>ПРИНЦИПЫ</a:t>
            </a:r>
            <a:endParaRPr lang="en-US" sz="2000" b="1" dirty="0" smtClean="0">
              <a:solidFill>
                <a:srgbClr val="334285"/>
              </a:solidFill>
              <a:uFill>
                <a:solidFill>
                  <a:srgbClr val="334285"/>
                </a:solidFill>
              </a:u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  <a:tabLst>
                <a:tab pos="5135245" algn="l"/>
              </a:tabLst>
            </a:pPr>
            <a:r>
              <a:rPr sz="2000" b="1" u="heavy" dirty="0" smtClean="0">
                <a:solidFill>
                  <a:srgbClr val="334285"/>
                </a:solidFill>
                <a:uFill>
                  <a:solidFill>
                    <a:srgbClr val="334285"/>
                  </a:solidFill>
                </a:uFill>
                <a:latin typeface="Arial"/>
                <a:cs typeface="Arial"/>
              </a:rPr>
              <a:t>	</a:t>
            </a:r>
            <a:endParaRPr sz="2000" dirty="0" smtClean="0">
              <a:latin typeface="Arial"/>
              <a:cs typeface="Arial"/>
            </a:endParaRPr>
          </a:p>
          <a:p>
            <a:pPr marL="230504" marR="1222375" indent="-217170">
              <a:lnSpc>
                <a:spcPct val="100000"/>
              </a:lnSpc>
              <a:spcBef>
                <a:spcPts val="775"/>
              </a:spcBef>
              <a:buClr>
                <a:srgbClr val="4FAE4F"/>
              </a:buClr>
              <a:buFont typeface="Wingdings"/>
              <a:buChar char=""/>
              <a:tabLst>
                <a:tab pos="231140" algn="l"/>
              </a:tabLst>
            </a:pPr>
            <a:r>
              <a:rPr sz="1400" b="1" spc="-15" dirty="0" err="1" smtClean="0">
                <a:solidFill>
                  <a:srgbClr val="585858"/>
                </a:solidFill>
                <a:latin typeface="Arial"/>
                <a:cs typeface="Arial"/>
              </a:rPr>
              <a:t>регулярность</a:t>
            </a:r>
            <a:r>
              <a:rPr sz="1400" b="1" spc="-15" dirty="0" smtClean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585858"/>
                </a:solidFill>
                <a:latin typeface="Arial"/>
                <a:cs typeface="Arial"/>
              </a:rPr>
              <a:t>реализации </a:t>
            </a:r>
            <a:r>
              <a:rPr sz="1400" spc="-5" dirty="0">
                <a:solidFill>
                  <a:srgbClr val="585858"/>
                </a:solidFill>
                <a:latin typeface="Arial"/>
                <a:cs typeface="Arial"/>
              </a:rPr>
              <a:t>отобранных для </a:t>
            </a:r>
            <a:r>
              <a:rPr sz="1400" spc="-37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Arial"/>
                <a:cs typeface="Arial"/>
              </a:rPr>
              <a:t>наблюдения</a:t>
            </a:r>
            <a:r>
              <a:rPr sz="1400" spc="-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Arial"/>
                <a:cs typeface="Arial"/>
              </a:rPr>
              <a:t>товаров</a:t>
            </a:r>
            <a:r>
              <a:rPr sz="1400" spc="-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и</a:t>
            </a:r>
            <a:r>
              <a:rPr sz="14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Arial"/>
                <a:cs typeface="Arial"/>
              </a:rPr>
              <a:t>услуг</a:t>
            </a:r>
            <a:r>
              <a:rPr sz="1400" spc="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в</a:t>
            </a:r>
            <a:r>
              <a:rPr sz="14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Arial"/>
                <a:cs typeface="Arial"/>
              </a:rPr>
              <a:t>организации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4FAE4F"/>
              </a:buClr>
              <a:buFont typeface="Wingdings"/>
              <a:buChar char=""/>
            </a:pPr>
            <a:endParaRPr sz="1550" dirty="0">
              <a:latin typeface="Arial"/>
              <a:cs typeface="Arial"/>
            </a:endParaRPr>
          </a:p>
          <a:p>
            <a:pPr marL="230504" marR="590550" indent="-217170">
              <a:lnSpc>
                <a:spcPct val="100000"/>
              </a:lnSpc>
              <a:buClr>
                <a:srgbClr val="4FAE4F"/>
              </a:buClr>
              <a:buFont typeface="Wingdings"/>
              <a:buChar char=""/>
              <a:tabLst>
                <a:tab pos="231140" algn="l"/>
              </a:tabLst>
            </a:pPr>
            <a:r>
              <a:rPr sz="1400" b="1" spc="-5" dirty="0">
                <a:solidFill>
                  <a:srgbClr val="585858"/>
                </a:solidFill>
                <a:latin typeface="Arial"/>
                <a:cs typeface="Arial"/>
              </a:rPr>
              <a:t>разные</a:t>
            </a:r>
            <a:r>
              <a:rPr sz="1400" b="1" spc="-15" dirty="0">
                <a:solidFill>
                  <a:srgbClr val="585858"/>
                </a:solidFill>
                <a:latin typeface="Arial"/>
                <a:cs typeface="Arial"/>
              </a:rPr>
              <a:t> формы</a:t>
            </a:r>
            <a:r>
              <a:rPr sz="1400" b="1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585858"/>
                </a:solidFill>
                <a:latin typeface="Arial"/>
                <a:cs typeface="Arial"/>
              </a:rPr>
              <a:t>собственности</a:t>
            </a:r>
            <a:r>
              <a:rPr sz="1400" b="1" spc="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и</a:t>
            </a:r>
            <a:r>
              <a:rPr sz="14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Arial"/>
                <a:cs typeface="Arial"/>
              </a:rPr>
              <a:t>организационно- </a:t>
            </a:r>
            <a:r>
              <a:rPr sz="1400" spc="-37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Arial"/>
                <a:cs typeface="Arial"/>
              </a:rPr>
              <a:t>правовые</a:t>
            </a:r>
            <a:r>
              <a:rPr sz="14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формы</a:t>
            </a:r>
            <a:r>
              <a:rPr sz="1400" spc="-15" dirty="0">
                <a:solidFill>
                  <a:srgbClr val="585858"/>
                </a:solidFill>
                <a:latin typeface="Arial"/>
                <a:cs typeface="Arial"/>
              </a:rPr>
              <a:t> наблюдаемых</a:t>
            </a:r>
            <a:r>
              <a:rPr sz="1400" spc="-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Arial"/>
                <a:cs typeface="Arial"/>
              </a:rPr>
              <a:t>организаций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4FAE4F"/>
              </a:buClr>
              <a:buFont typeface="Wingdings"/>
              <a:buChar char=""/>
            </a:pPr>
            <a:endParaRPr sz="1550" dirty="0">
              <a:latin typeface="Arial"/>
              <a:cs typeface="Arial"/>
            </a:endParaRPr>
          </a:p>
          <a:p>
            <a:pPr marL="230504" marR="1589405" indent="-217170">
              <a:lnSpc>
                <a:spcPct val="100000"/>
              </a:lnSpc>
              <a:buClr>
                <a:srgbClr val="4FAE4F"/>
              </a:buClr>
              <a:buFont typeface="Wingdings"/>
              <a:buChar char=""/>
              <a:tabLst>
                <a:tab pos="231140" algn="l"/>
              </a:tabLst>
            </a:pPr>
            <a:r>
              <a:rPr sz="1400" spc="-5" dirty="0">
                <a:solidFill>
                  <a:srgbClr val="585858"/>
                </a:solidFill>
                <a:latin typeface="Arial"/>
                <a:cs typeface="Arial"/>
              </a:rPr>
              <a:t>реализация товаров </a:t>
            </a: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и </a:t>
            </a:r>
            <a:r>
              <a:rPr sz="1400" spc="-10" dirty="0">
                <a:solidFill>
                  <a:srgbClr val="585858"/>
                </a:solidFill>
                <a:latin typeface="Arial"/>
                <a:cs typeface="Arial"/>
              </a:rPr>
              <a:t>услуги </a:t>
            </a:r>
            <a:r>
              <a:rPr sz="1400" b="1" spc="-5" dirty="0">
                <a:solidFill>
                  <a:srgbClr val="585858"/>
                </a:solidFill>
                <a:latin typeface="Arial"/>
                <a:cs typeface="Arial"/>
              </a:rPr>
              <a:t>массового </a:t>
            </a:r>
            <a:r>
              <a:rPr sz="1400" b="1" spc="-37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585858"/>
                </a:solidFill>
                <a:latin typeface="Arial"/>
                <a:cs typeface="Arial"/>
              </a:rPr>
              <a:t>потребительского</a:t>
            </a:r>
            <a:r>
              <a:rPr sz="1400" b="1" spc="-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585858"/>
                </a:solidFill>
                <a:latin typeface="Arial"/>
                <a:cs typeface="Arial"/>
              </a:rPr>
              <a:t>спроса</a:t>
            </a:r>
            <a:endParaRPr sz="1400" b="1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4FAE4F"/>
              </a:buClr>
              <a:buFont typeface="Wingdings"/>
              <a:buChar char=""/>
            </a:pPr>
            <a:endParaRPr sz="1550" dirty="0">
              <a:latin typeface="Arial"/>
              <a:cs typeface="Arial"/>
            </a:endParaRPr>
          </a:p>
          <a:p>
            <a:pPr marL="230504" indent="-217804">
              <a:lnSpc>
                <a:spcPct val="100000"/>
              </a:lnSpc>
              <a:spcBef>
                <a:spcPts val="5"/>
              </a:spcBef>
              <a:buClr>
                <a:srgbClr val="4FAE4F"/>
              </a:buClr>
              <a:buFont typeface="Wingdings"/>
              <a:buChar char=""/>
              <a:tabLst>
                <a:tab pos="231140" algn="l"/>
              </a:tabLst>
            </a:pPr>
            <a:r>
              <a:rPr sz="1400" b="1" spc="-10" dirty="0">
                <a:solidFill>
                  <a:srgbClr val="585858"/>
                </a:solidFill>
                <a:latin typeface="Arial"/>
                <a:cs typeface="Arial"/>
              </a:rPr>
              <a:t>сетевые</a:t>
            </a:r>
            <a:r>
              <a:rPr sz="1400" b="1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585858"/>
                </a:solidFill>
                <a:latin typeface="Arial"/>
                <a:cs typeface="Arial"/>
              </a:rPr>
              <a:t>и</a:t>
            </a:r>
            <a:r>
              <a:rPr sz="1400" b="1" spc="-10" dirty="0">
                <a:solidFill>
                  <a:srgbClr val="585858"/>
                </a:solidFill>
                <a:latin typeface="Arial"/>
                <a:cs typeface="Arial"/>
              </a:rPr>
              <a:t> несетевые</a:t>
            </a:r>
            <a:r>
              <a:rPr sz="1400" b="1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585858"/>
                </a:solidFill>
                <a:latin typeface="Arial"/>
                <a:cs typeface="Arial"/>
              </a:rPr>
              <a:t>организации</a:t>
            </a:r>
            <a:r>
              <a:rPr sz="1400" spc="-5" dirty="0">
                <a:solidFill>
                  <a:srgbClr val="585858"/>
                </a:solidFill>
                <a:latin typeface="Arial"/>
                <a:cs typeface="Arial"/>
              </a:rPr>
              <a:t>,</a:t>
            </a:r>
            <a:endParaRPr sz="1400" dirty="0">
              <a:latin typeface="Arial"/>
              <a:cs typeface="Arial"/>
            </a:endParaRPr>
          </a:p>
          <a:p>
            <a:pPr marL="230504">
              <a:lnSpc>
                <a:spcPct val="100000"/>
              </a:lnSpc>
            </a:pPr>
            <a:r>
              <a:rPr sz="1400" spc="-5" dirty="0">
                <a:solidFill>
                  <a:srgbClr val="585858"/>
                </a:solidFill>
                <a:latin typeface="Arial"/>
                <a:cs typeface="Arial"/>
              </a:rPr>
              <a:t>расположенные</a:t>
            </a:r>
            <a:r>
              <a:rPr sz="1400" spc="-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в</a:t>
            </a:r>
            <a:r>
              <a:rPr sz="1400" spc="-5" dirty="0">
                <a:solidFill>
                  <a:srgbClr val="585858"/>
                </a:solidFill>
                <a:latin typeface="Arial"/>
                <a:cs typeface="Arial"/>
              </a:rPr>
              <a:t> разных</a:t>
            </a:r>
            <a:r>
              <a:rPr sz="1400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частях</a:t>
            </a:r>
            <a:r>
              <a:rPr sz="1400" spc="-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Arial"/>
                <a:cs typeface="Arial"/>
              </a:rPr>
              <a:t>города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 dirty="0">
              <a:latin typeface="Arial"/>
              <a:cs typeface="Arial"/>
            </a:endParaRPr>
          </a:p>
          <a:p>
            <a:pPr marL="230504" marR="675640" indent="-217170">
              <a:lnSpc>
                <a:spcPct val="100000"/>
              </a:lnSpc>
              <a:buClr>
                <a:srgbClr val="4FAE4F"/>
              </a:buClr>
              <a:buFont typeface="Wingdings"/>
              <a:buChar char=""/>
              <a:tabLst>
                <a:tab pos="231140" algn="l"/>
              </a:tabLst>
            </a:pPr>
            <a:r>
              <a:rPr sz="1400" spc="-10" dirty="0">
                <a:solidFill>
                  <a:srgbClr val="585858"/>
                </a:solidFill>
                <a:latin typeface="Arial"/>
                <a:cs typeface="Arial"/>
              </a:rPr>
              <a:t>городские </a:t>
            </a:r>
            <a:r>
              <a:rPr sz="1400" spc="-5" dirty="0">
                <a:solidFill>
                  <a:srgbClr val="585858"/>
                </a:solidFill>
                <a:latin typeface="Arial"/>
                <a:cs typeface="Arial"/>
              </a:rPr>
              <a:t>розничные рынки, ярмарки </a:t>
            </a: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и </a:t>
            </a:r>
            <a:r>
              <a:rPr sz="1400" spc="-10" dirty="0">
                <a:solidFill>
                  <a:srgbClr val="585858"/>
                </a:solidFill>
                <a:latin typeface="Arial"/>
                <a:cs typeface="Arial"/>
              </a:rPr>
              <a:t>небольшие </a:t>
            </a:r>
            <a:r>
              <a:rPr sz="1400" spc="-37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Arial"/>
                <a:cs typeface="Arial"/>
              </a:rPr>
              <a:t>магазины</a:t>
            </a:r>
            <a:r>
              <a:rPr sz="14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Arial"/>
                <a:cs typeface="Arial"/>
              </a:rPr>
              <a:t>шаговой</a:t>
            </a:r>
            <a:r>
              <a:rPr sz="14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Arial"/>
                <a:cs typeface="Arial"/>
              </a:rPr>
              <a:t>доступности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3197" y="5740806"/>
            <a:ext cx="104775" cy="114553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637133" y="5674563"/>
            <a:ext cx="4008120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не </a:t>
            </a:r>
            <a:r>
              <a:rPr sz="1400" spc="-10" dirty="0">
                <a:solidFill>
                  <a:srgbClr val="585858"/>
                </a:solidFill>
                <a:latin typeface="Arial"/>
                <a:cs typeface="Arial"/>
              </a:rPr>
              <a:t>включаются </a:t>
            </a: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в </a:t>
            </a:r>
            <a:r>
              <a:rPr sz="1400" spc="-15" dirty="0">
                <a:solidFill>
                  <a:srgbClr val="585858"/>
                </a:solidFill>
                <a:latin typeface="Arial"/>
                <a:cs typeface="Arial"/>
              </a:rPr>
              <a:t>наблюдение </a:t>
            </a:r>
            <a:r>
              <a:rPr sz="1400" spc="-10" dirty="0">
                <a:solidFill>
                  <a:srgbClr val="585858"/>
                </a:solidFill>
                <a:latin typeface="Arial"/>
                <a:cs typeface="Arial"/>
              </a:rPr>
              <a:t>бутики, магазины, </a:t>
            </a:r>
            <a:r>
              <a:rPr sz="1400" spc="-37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Arial"/>
                <a:cs typeface="Arial"/>
              </a:rPr>
              <a:t>торгующие </a:t>
            </a: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эксклюзивными </a:t>
            </a:r>
            <a:r>
              <a:rPr sz="1400" spc="-5" dirty="0">
                <a:solidFill>
                  <a:srgbClr val="585858"/>
                </a:solidFill>
                <a:latin typeface="Arial"/>
                <a:cs typeface="Arial"/>
              </a:rPr>
              <a:t>товарами </a:t>
            </a: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и </a:t>
            </a:r>
            <a:r>
              <a:rPr sz="1400" spc="-10" dirty="0">
                <a:solidFill>
                  <a:srgbClr val="585858"/>
                </a:solidFill>
                <a:latin typeface="Arial"/>
                <a:cs typeface="Arial"/>
              </a:rPr>
              <a:t>другие </a:t>
            </a:r>
            <a:r>
              <a:rPr sz="1400" spc="-5" dirty="0">
                <a:solidFill>
                  <a:srgbClr val="585858"/>
                </a:solidFill>
                <a:latin typeface="Arial"/>
                <a:cs typeface="Arial"/>
              </a:rPr>
              <a:t> организации </a:t>
            </a:r>
            <a:r>
              <a:rPr sz="1400" spc="-15" dirty="0">
                <a:solidFill>
                  <a:srgbClr val="585858"/>
                </a:solidFill>
                <a:latin typeface="Arial"/>
                <a:cs typeface="Arial"/>
              </a:rPr>
              <a:t>торговли </a:t>
            </a: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и </a:t>
            </a:r>
            <a:r>
              <a:rPr sz="1400" spc="-40" dirty="0">
                <a:solidFill>
                  <a:srgbClr val="585858"/>
                </a:solidFill>
                <a:latin typeface="Arial"/>
                <a:cs typeface="Arial"/>
              </a:rPr>
              <a:t>услуг, </a:t>
            </a: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не </a:t>
            </a:r>
            <a:r>
              <a:rPr sz="1400" spc="-5" dirty="0">
                <a:solidFill>
                  <a:srgbClr val="585858"/>
                </a:solidFill>
                <a:latin typeface="Arial"/>
                <a:cs typeface="Arial"/>
              </a:rPr>
              <a:t>рассчитанные </a:t>
            </a: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 на</a:t>
            </a:r>
            <a:r>
              <a:rPr sz="14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Arial"/>
                <a:cs typeface="Arial"/>
              </a:rPr>
              <a:t>массового</a:t>
            </a:r>
            <a:r>
              <a:rPr sz="14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Arial"/>
                <a:cs typeface="Arial"/>
              </a:rPr>
              <a:t>потребителя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38912" y="5617464"/>
            <a:ext cx="5114925" cy="0"/>
          </a:xfrm>
          <a:custGeom>
            <a:avLst/>
            <a:gdLst/>
            <a:ahLst/>
            <a:cxnLst/>
            <a:rect l="l" t="t" r="r" b="b"/>
            <a:pathLst>
              <a:path w="5114925">
                <a:moveTo>
                  <a:pt x="0" y="0"/>
                </a:moveTo>
                <a:lnTo>
                  <a:pt x="5114925" y="0"/>
                </a:lnTo>
              </a:path>
            </a:pathLst>
          </a:custGeom>
          <a:ln w="6096">
            <a:solidFill>
              <a:srgbClr val="58585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6435629" y="1565147"/>
            <a:ext cx="5309235" cy="3370579"/>
            <a:chOff x="6435629" y="1565147"/>
            <a:chExt cx="5309235" cy="3370579"/>
          </a:xfrm>
        </p:grpSpPr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35629" y="2045172"/>
              <a:ext cx="5309146" cy="289034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41819" y="1706879"/>
              <a:ext cx="1525524" cy="123596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181844" y="3557015"/>
              <a:ext cx="1266444" cy="87020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51007" y="2493263"/>
              <a:ext cx="886968" cy="64770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32675" y="3357371"/>
              <a:ext cx="1296924" cy="92049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32647" y="2709672"/>
              <a:ext cx="1018031" cy="101803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980675" y="1700783"/>
              <a:ext cx="874776" cy="87477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540495" y="1565147"/>
              <a:ext cx="580644" cy="87172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233915" y="2493263"/>
              <a:ext cx="566927" cy="565403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7012940" y="5244465"/>
            <a:ext cx="26377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34285"/>
                </a:solidFill>
                <a:latin typeface="Arial"/>
                <a:cs typeface="Arial"/>
              </a:rPr>
              <a:t>+</a:t>
            </a:r>
            <a:r>
              <a:rPr sz="2400" spc="-30" dirty="0">
                <a:solidFill>
                  <a:srgbClr val="334285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4285"/>
                </a:solidFill>
                <a:latin typeface="Arial"/>
                <a:cs typeface="Arial"/>
              </a:rPr>
              <a:t>on-line </a:t>
            </a:r>
            <a:r>
              <a:rPr sz="2400" spc="-15" dirty="0">
                <a:solidFill>
                  <a:srgbClr val="334285"/>
                </a:solidFill>
                <a:latin typeface="Arial"/>
                <a:cs typeface="Arial"/>
              </a:rPr>
              <a:t>магазины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29" name="object 2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787128" y="5113934"/>
            <a:ext cx="694944" cy="61386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105401" y="5962649"/>
            <a:ext cx="65928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1846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Пермском крае обследование осуществляется в 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1690</a:t>
            </a:r>
            <a:r>
              <a:rPr lang="ru-RU" sz="2400" b="1" dirty="0" smtClean="0">
                <a:solidFill>
                  <a:srgbClr val="1846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1846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организациях торговли и услуг</a:t>
            </a:r>
            <a:endParaRPr lang="ru-RU" sz="2000" b="1" dirty="0">
              <a:solidFill>
                <a:srgbClr val="1846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766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8241" y="113487"/>
            <a:ext cx="108270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80" dirty="0" smtClean="0">
                <a:solidFill>
                  <a:srgbClr val="334285"/>
                </a:solidFill>
                <a:latin typeface="Arial"/>
                <a:cs typeface="Arial"/>
              </a:rPr>
              <a:t>ПЕРМЬ</a:t>
            </a:r>
            <a:r>
              <a:rPr sz="1500" b="1" spc="-90" dirty="0" smtClean="0">
                <a:solidFill>
                  <a:srgbClr val="334285"/>
                </a:solidFill>
                <a:latin typeface="Arial"/>
                <a:cs typeface="Arial"/>
              </a:rPr>
              <a:t>С</a:t>
            </a:r>
            <a:r>
              <a:rPr sz="1500" b="1" spc="-165" dirty="0" smtClean="0">
                <a:solidFill>
                  <a:srgbClr val="334285"/>
                </a:solidFill>
                <a:latin typeface="Arial"/>
                <a:cs typeface="Arial"/>
              </a:rPr>
              <a:t>Т</a:t>
            </a:r>
            <a:r>
              <a:rPr sz="1500" b="1" spc="-114" dirty="0" smtClean="0">
                <a:solidFill>
                  <a:srgbClr val="334285"/>
                </a:solidFill>
                <a:latin typeface="Arial"/>
                <a:cs typeface="Arial"/>
              </a:rPr>
              <a:t>А</a:t>
            </a:r>
            <a:r>
              <a:rPr sz="1500" b="1" dirty="0" smtClean="0">
                <a:solidFill>
                  <a:srgbClr val="334285"/>
                </a:solidFill>
                <a:latin typeface="Arial"/>
                <a:cs typeface="Arial"/>
              </a:rPr>
              <a:t>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3379" y="0"/>
            <a:ext cx="11480165" cy="89535"/>
          </a:xfrm>
          <a:custGeom>
            <a:avLst/>
            <a:gdLst/>
            <a:ahLst/>
            <a:cxnLst/>
            <a:rect l="l" t="t" r="r" b="b"/>
            <a:pathLst>
              <a:path w="11480165" h="89535">
                <a:moveTo>
                  <a:pt x="11479657" y="0"/>
                </a:moveTo>
                <a:lnTo>
                  <a:pt x="0" y="0"/>
                </a:lnTo>
                <a:lnTo>
                  <a:pt x="0" y="89335"/>
                </a:lnTo>
                <a:lnTo>
                  <a:pt x="11479657" y="89335"/>
                </a:lnTo>
                <a:lnTo>
                  <a:pt x="11479657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49198"/>
            <a:ext cx="219710" cy="738505"/>
          </a:xfrm>
          <a:custGeom>
            <a:avLst/>
            <a:gdLst/>
            <a:ahLst/>
            <a:cxnLst/>
            <a:rect l="l" t="t" r="r" b="b"/>
            <a:pathLst>
              <a:path w="219710" h="738505">
                <a:moveTo>
                  <a:pt x="219125" y="0"/>
                </a:moveTo>
                <a:lnTo>
                  <a:pt x="0" y="0"/>
                </a:lnTo>
                <a:lnTo>
                  <a:pt x="0" y="738403"/>
                </a:lnTo>
                <a:lnTo>
                  <a:pt x="219125" y="738403"/>
                </a:lnTo>
                <a:lnTo>
                  <a:pt x="219125" y="0"/>
                </a:lnTo>
                <a:close/>
              </a:path>
            </a:pathLst>
          </a:custGeom>
          <a:solidFill>
            <a:srgbClr val="E0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621536"/>
            <a:ext cx="219710" cy="4577080"/>
          </a:xfrm>
          <a:custGeom>
            <a:avLst/>
            <a:gdLst/>
            <a:ahLst/>
            <a:cxnLst/>
            <a:rect l="l" t="t" r="r" b="b"/>
            <a:pathLst>
              <a:path w="219710" h="4577080">
                <a:moveTo>
                  <a:pt x="219456" y="0"/>
                </a:moveTo>
                <a:lnTo>
                  <a:pt x="0" y="0"/>
                </a:lnTo>
                <a:lnTo>
                  <a:pt x="0" y="4576572"/>
                </a:lnTo>
                <a:lnTo>
                  <a:pt x="219456" y="4576572"/>
                </a:lnTo>
                <a:lnTo>
                  <a:pt x="219456" y="0"/>
                </a:lnTo>
                <a:close/>
              </a:path>
            </a:pathLst>
          </a:custGeom>
          <a:solidFill>
            <a:srgbClr val="FFC3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837289" y="6399987"/>
            <a:ext cx="1384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7E7E7E"/>
                </a:solidFill>
                <a:latin typeface="Arial"/>
                <a:cs typeface="Arial"/>
              </a:rPr>
              <a:t>8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1698223" y="5699759"/>
            <a:ext cx="494030" cy="498475"/>
            <a:chOff x="11698223" y="5699759"/>
            <a:chExt cx="494030" cy="498475"/>
          </a:xfrm>
        </p:grpSpPr>
        <p:sp>
          <p:nvSpPr>
            <p:cNvPr id="8" name="object 8"/>
            <p:cNvSpPr/>
            <p:nvPr/>
          </p:nvSpPr>
          <p:spPr>
            <a:xfrm>
              <a:off x="11698223" y="5699759"/>
              <a:ext cx="494030" cy="498475"/>
            </a:xfrm>
            <a:custGeom>
              <a:avLst/>
              <a:gdLst/>
              <a:ahLst/>
              <a:cxnLst/>
              <a:rect l="l" t="t" r="r" b="b"/>
              <a:pathLst>
                <a:path w="494029" h="498475">
                  <a:moveTo>
                    <a:pt x="493649" y="0"/>
                  </a:moveTo>
                  <a:lnTo>
                    <a:pt x="0" y="0"/>
                  </a:lnTo>
                  <a:lnTo>
                    <a:pt x="0" y="497916"/>
                  </a:lnTo>
                  <a:lnTo>
                    <a:pt x="493649" y="497916"/>
                  </a:lnTo>
                  <a:lnTo>
                    <a:pt x="493649" y="0"/>
                  </a:lnTo>
                  <a:close/>
                </a:path>
              </a:pathLst>
            </a:custGeom>
            <a:solidFill>
              <a:srgbClr val="FFC3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78055" y="5818631"/>
              <a:ext cx="152400" cy="288036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1440941" y="235458"/>
            <a:ext cx="2951480" cy="0"/>
          </a:xfrm>
          <a:custGeom>
            <a:avLst/>
            <a:gdLst/>
            <a:ahLst/>
            <a:cxnLst/>
            <a:rect l="l" t="t" r="r" b="b"/>
            <a:pathLst>
              <a:path w="2951479">
                <a:moveTo>
                  <a:pt x="0" y="0"/>
                </a:moveTo>
                <a:lnTo>
                  <a:pt x="2951226" y="0"/>
                </a:lnTo>
              </a:path>
            </a:pathLst>
          </a:custGeom>
          <a:ln w="25907">
            <a:solidFill>
              <a:srgbClr val="334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29035" y="233934"/>
            <a:ext cx="7214234" cy="0"/>
          </a:xfrm>
          <a:custGeom>
            <a:avLst/>
            <a:gdLst/>
            <a:ahLst/>
            <a:cxnLst/>
            <a:rect l="l" t="t" r="r" b="b"/>
            <a:pathLst>
              <a:path w="7214234">
                <a:moveTo>
                  <a:pt x="0" y="0"/>
                </a:moveTo>
                <a:lnTo>
                  <a:pt x="7213968" y="0"/>
                </a:lnTo>
              </a:path>
            </a:pathLst>
          </a:custGeom>
          <a:ln w="25907">
            <a:solidFill>
              <a:srgbClr val="FFC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63796" y="182879"/>
            <a:ext cx="103505" cy="103505"/>
          </a:xfrm>
          <a:custGeom>
            <a:avLst/>
            <a:gdLst/>
            <a:ahLst/>
            <a:cxnLst/>
            <a:rect l="l" t="t" r="r" b="b"/>
            <a:pathLst>
              <a:path w="103504" h="103504">
                <a:moveTo>
                  <a:pt x="103250" y="0"/>
                </a:moveTo>
                <a:lnTo>
                  <a:pt x="0" y="0"/>
                </a:lnTo>
                <a:lnTo>
                  <a:pt x="0" y="103250"/>
                </a:lnTo>
                <a:lnTo>
                  <a:pt x="103250" y="103250"/>
                </a:lnTo>
                <a:lnTo>
                  <a:pt x="103250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58240" y="366271"/>
            <a:ext cx="9090559" cy="1135567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>
              <a:lnSpc>
                <a:spcPts val="2810"/>
              </a:lnSpc>
              <a:spcBef>
                <a:spcPts val="455"/>
              </a:spcBef>
            </a:pPr>
            <a:r>
              <a:rPr lang="ru-RU" spc="-30" dirty="0"/>
              <a:t>НАБОР </a:t>
            </a:r>
            <a:r>
              <a:rPr lang="ru-RU" spc="-60" dirty="0"/>
              <a:t>ТОВАРОВ </a:t>
            </a:r>
            <a:r>
              <a:rPr lang="ru-RU" dirty="0"/>
              <a:t>И </a:t>
            </a:r>
            <a:r>
              <a:rPr lang="ru-RU" spc="-45" dirty="0"/>
              <a:t>УСЛУГ </a:t>
            </a:r>
            <a:r>
              <a:rPr lang="ru-RU" spc="-25" dirty="0"/>
              <a:t>ДЛЯ ЕЖЕМЕСЯЧНОГО </a:t>
            </a:r>
            <a:r>
              <a:rPr lang="ru-RU" spc="-45" dirty="0"/>
              <a:t>НАБЛЮДЕНИЯ </a:t>
            </a:r>
            <a:r>
              <a:rPr lang="ru-RU" spc="-40" dirty="0"/>
              <a:t> </a:t>
            </a:r>
            <a:r>
              <a:rPr lang="ru-RU" spc="-20" dirty="0"/>
              <a:t>ЗА</a:t>
            </a:r>
            <a:r>
              <a:rPr lang="ru-RU" spc="-60" dirty="0"/>
              <a:t> </a:t>
            </a:r>
            <a:r>
              <a:rPr lang="ru-RU" spc="-40" dirty="0"/>
              <a:t>ПОТРЕБИТЕЛЬСКИМИ</a:t>
            </a:r>
            <a:r>
              <a:rPr lang="ru-RU" spc="-5" dirty="0"/>
              <a:t> </a:t>
            </a:r>
            <a:r>
              <a:rPr lang="ru-RU" spc="-30" dirty="0"/>
              <a:t>ЦЕНАМИ</a:t>
            </a:r>
            <a:r>
              <a:rPr lang="ru-RU" spc="-65" dirty="0"/>
              <a:t> </a:t>
            </a:r>
            <a:r>
              <a:rPr lang="ru-RU" dirty="0"/>
              <a:t>В</a:t>
            </a:r>
            <a:r>
              <a:rPr lang="ru-RU" spc="-55" dirty="0"/>
              <a:t> </a:t>
            </a:r>
            <a:r>
              <a:rPr lang="ru-RU" spc="-25" dirty="0"/>
              <a:t>2021</a:t>
            </a:r>
            <a:r>
              <a:rPr lang="ru-RU" spc="-50" dirty="0"/>
              <a:t> </a:t>
            </a:r>
            <a:r>
              <a:rPr lang="ru-RU" spc="-40" dirty="0"/>
              <a:t>ГОДУ</a:t>
            </a:r>
            <a:endParaRPr spc="-40" dirty="0"/>
          </a:p>
        </p:txBody>
      </p:sp>
      <p:sp>
        <p:nvSpPr>
          <p:cNvPr id="14" name="object 14"/>
          <p:cNvSpPr/>
          <p:nvPr/>
        </p:nvSpPr>
        <p:spPr>
          <a:xfrm>
            <a:off x="515112" y="6266688"/>
            <a:ext cx="292735" cy="292735"/>
          </a:xfrm>
          <a:custGeom>
            <a:avLst/>
            <a:gdLst/>
            <a:ahLst/>
            <a:cxnLst/>
            <a:rect l="l" t="t" r="r" b="b"/>
            <a:pathLst>
              <a:path w="292734" h="292734">
                <a:moveTo>
                  <a:pt x="146303" y="0"/>
                </a:moveTo>
                <a:lnTo>
                  <a:pt x="100062" y="7459"/>
                </a:lnTo>
                <a:lnTo>
                  <a:pt x="59900" y="28229"/>
                </a:lnTo>
                <a:lnTo>
                  <a:pt x="28229" y="59900"/>
                </a:lnTo>
                <a:lnTo>
                  <a:pt x="7459" y="100062"/>
                </a:lnTo>
                <a:lnTo>
                  <a:pt x="0" y="146304"/>
                </a:lnTo>
                <a:lnTo>
                  <a:pt x="7459" y="192545"/>
                </a:lnTo>
                <a:lnTo>
                  <a:pt x="28229" y="232707"/>
                </a:lnTo>
                <a:lnTo>
                  <a:pt x="59900" y="264378"/>
                </a:lnTo>
                <a:lnTo>
                  <a:pt x="100062" y="285148"/>
                </a:lnTo>
                <a:lnTo>
                  <a:pt x="146303" y="292608"/>
                </a:lnTo>
                <a:lnTo>
                  <a:pt x="192545" y="285148"/>
                </a:lnTo>
                <a:lnTo>
                  <a:pt x="232707" y="264378"/>
                </a:lnTo>
                <a:lnTo>
                  <a:pt x="264378" y="232707"/>
                </a:lnTo>
                <a:lnTo>
                  <a:pt x="271231" y="219456"/>
                </a:lnTo>
                <a:lnTo>
                  <a:pt x="146303" y="219456"/>
                </a:lnTo>
                <a:lnTo>
                  <a:pt x="117830" y="213707"/>
                </a:lnTo>
                <a:lnTo>
                  <a:pt x="94578" y="198029"/>
                </a:lnTo>
                <a:lnTo>
                  <a:pt x="78900" y="174777"/>
                </a:lnTo>
                <a:lnTo>
                  <a:pt x="73151" y="146304"/>
                </a:lnTo>
                <a:lnTo>
                  <a:pt x="78900" y="117830"/>
                </a:lnTo>
                <a:lnTo>
                  <a:pt x="94578" y="94578"/>
                </a:lnTo>
                <a:lnTo>
                  <a:pt x="117830" y="78900"/>
                </a:lnTo>
                <a:lnTo>
                  <a:pt x="146303" y="73152"/>
                </a:lnTo>
                <a:lnTo>
                  <a:pt x="271231" y="73152"/>
                </a:lnTo>
                <a:lnTo>
                  <a:pt x="264378" y="59900"/>
                </a:lnTo>
                <a:lnTo>
                  <a:pt x="232707" y="28229"/>
                </a:lnTo>
                <a:lnTo>
                  <a:pt x="192545" y="7459"/>
                </a:lnTo>
                <a:lnTo>
                  <a:pt x="146303" y="0"/>
                </a:lnTo>
                <a:close/>
              </a:path>
              <a:path w="292734" h="292734">
                <a:moveTo>
                  <a:pt x="271231" y="73152"/>
                </a:moveTo>
                <a:lnTo>
                  <a:pt x="146303" y="73152"/>
                </a:lnTo>
                <a:lnTo>
                  <a:pt x="174777" y="78900"/>
                </a:lnTo>
                <a:lnTo>
                  <a:pt x="198029" y="94578"/>
                </a:lnTo>
                <a:lnTo>
                  <a:pt x="213707" y="117830"/>
                </a:lnTo>
                <a:lnTo>
                  <a:pt x="219456" y="146304"/>
                </a:lnTo>
                <a:lnTo>
                  <a:pt x="213707" y="174777"/>
                </a:lnTo>
                <a:lnTo>
                  <a:pt x="198029" y="198029"/>
                </a:lnTo>
                <a:lnTo>
                  <a:pt x="174777" y="213707"/>
                </a:lnTo>
                <a:lnTo>
                  <a:pt x="146303" y="219456"/>
                </a:lnTo>
                <a:lnTo>
                  <a:pt x="271231" y="219456"/>
                </a:lnTo>
                <a:lnTo>
                  <a:pt x="285148" y="192545"/>
                </a:lnTo>
                <a:lnTo>
                  <a:pt x="292608" y="146304"/>
                </a:lnTo>
                <a:lnTo>
                  <a:pt x="285148" y="100062"/>
                </a:lnTo>
                <a:lnTo>
                  <a:pt x="271231" y="73152"/>
                </a:lnTo>
                <a:close/>
              </a:path>
            </a:pathLst>
          </a:custGeom>
          <a:solidFill>
            <a:srgbClr val="E0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49852" y="6266688"/>
            <a:ext cx="292735" cy="292735"/>
          </a:xfrm>
          <a:custGeom>
            <a:avLst/>
            <a:gdLst/>
            <a:ahLst/>
            <a:cxnLst/>
            <a:rect l="l" t="t" r="r" b="b"/>
            <a:pathLst>
              <a:path w="292735" h="292734">
                <a:moveTo>
                  <a:pt x="146303" y="0"/>
                </a:moveTo>
                <a:lnTo>
                  <a:pt x="100071" y="7459"/>
                </a:lnTo>
                <a:lnTo>
                  <a:pt x="59911" y="28229"/>
                </a:lnTo>
                <a:lnTo>
                  <a:pt x="28236" y="59900"/>
                </a:lnTo>
                <a:lnTo>
                  <a:pt x="7461" y="100062"/>
                </a:lnTo>
                <a:lnTo>
                  <a:pt x="0" y="146304"/>
                </a:lnTo>
                <a:lnTo>
                  <a:pt x="7461" y="192545"/>
                </a:lnTo>
                <a:lnTo>
                  <a:pt x="28236" y="232707"/>
                </a:lnTo>
                <a:lnTo>
                  <a:pt x="59911" y="264378"/>
                </a:lnTo>
                <a:lnTo>
                  <a:pt x="100071" y="285148"/>
                </a:lnTo>
                <a:lnTo>
                  <a:pt x="146303" y="292608"/>
                </a:lnTo>
                <a:lnTo>
                  <a:pt x="192536" y="285148"/>
                </a:lnTo>
                <a:lnTo>
                  <a:pt x="232696" y="264378"/>
                </a:lnTo>
                <a:lnTo>
                  <a:pt x="264371" y="232707"/>
                </a:lnTo>
                <a:lnTo>
                  <a:pt x="271226" y="219456"/>
                </a:lnTo>
                <a:lnTo>
                  <a:pt x="146303" y="219456"/>
                </a:lnTo>
                <a:lnTo>
                  <a:pt x="117836" y="213707"/>
                </a:lnTo>
                <a:lnTo>
                  <a:pt x="94583" y="198029"/>
                </a:lnTo>
                <a:lnTo>
                  <a:pt x="78902" y="174777"/>
                </a:lnTo>
                <a:lnTo>
                  <a:pt x="73151" y="146304"/>
                </a:lnTo>
                <a:lnTo>
                  <a:pt x="78902" y="117830"/>
                </a:lnTo>
                <a:lnTo>
                  <a:pt x="94583" y="94578"/>
                </a:lnTo>
                <a:lnTo>
                  <a:pt x="117836" y="78900"/>
                </a:lnTo>
                <a:lnTo>
                  <a:pt x="146303" y="73152"/>
                </a:lnTo>
                <a:lnTo>
                  <a:pt x="271226" y="73152"/>
                </a:lnTo>
                <a:lnTo>
                  <a:pt x="264371" y="59900"/>
                </a:lnTo>
                <a:lnTo>
                  <a:pt x="232696" y="28229"/>
                </a:lnTo>
                <a:lnTo>
                  <a:pt x="192536" y="7459"/>
                </a:lnTo>
                <a:lnTo>
                  <a:pt x="146303" y="0"/>
                </a:lnTo>
                <a:close/>
              </a:path>
              <a:path w="292735" h="292734">
                <a:moveTo>
                  <a:pt x="271226" y="73152"/>
                </a:moveTo>
                <a:lnTo>
                  <a:pt x="146303" y="73152"/>
                </a:lnTo>
                <a:lnTo>
                  <a:pt x="174771" y="78900"/>
                </a:lnTo>
                <a:lnTo>
                  <a:pt x="198024" y="94578"/>
                </a:lnTo>
                <a:lnTo>
                  <a:pt x="213705" y="117830"/>
                </a:lnTo>
                <a:lnTo>
                  <a:pt x="219456" y="146304"/>
                </a:lnTo>
                <a:lnTo>
                  <a:pt x="213705" y="174777"/>
                </a:lnTo>
                <a:lnTo>
                  <a:pt x="198024" y="198029"/>
                </a:lnTo>
                <a:lnTo>
                  <a:pt x="174771" y="213707"/>
                </a:lnTo>
                <a:lnTo>
                  <a:pt x="146303" y="219456"/>
                </a:lnTo>
                <a:lnTo>
                  <a:pt x="271226" y="219456"/>
                </a:lnTo>
                <a:lnTo>
                  <a:pt x="285146" y="192545"/>
                </a:lnTo>
                <a:lnTo>
                  <a:pt x="292608" y="146304"/>
                </a:lnTo>
                <a:lnTo>
                  <a:pt x="285146" y="100062"/>
                </a:lnTo>
                <a:lnTo>
                  <a:pt x="271226" y="73152"/>
                </a:lnTo>
                <a:close/>
              </a:path>
            </a:pathLst>
          </a:custGeom>
          <a:solidFill>
            <a:srgbClr val="FFC3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061959" y="6266688"/>
            <a:ext cx="292735" cy="292735"/>
          </a:xfrm>
          <a:custGeom>
            <a:avLst/>
            <a:gdLst/>
            <a:ahLst/>
            <a:cxnLst/>
            <a:rect l="l" t="t" r="r" b="b"/>
            <a:pathLst>
              <a:path w="292734" h="292734">
                <a:moveTo>
                  <a:pt x="146304" y="0"/>
                </a:moveTo>
                <a:lnTo>
                  <a:pt x="100071" y="7459"/>
                </a:lnTo>
                <a:lnTo>
                  <a:pt x="59911" y="28229"/>
                </a:lnTo>
                <a:lnTo>
                  <a:pt x="28236" y="59900"/>
                </a:lnTo>
                <a:lnTo>
                  <a:pt x="7461" y="100062"/>
                </a:lnTo>
                <a:lnTo>
                  <a:pt x="0" y="146304"/>
                </a:lnTo>
                <a:lnTo>
                  <a:pt x="7461" y="192545"/>
                </a:lnTo>
                <a:lnTo>
                  <a:pt x="28236" y="232707"/>
                </a:lnTo>
                <a:lnTo>
                  <a:pt x="59911" y="264378"/>
                </a:lnTo>
                <a:lnTo>
                  <a:pt x="100071" y="285148"/>
                </a:lnTo>
                <a:lnTo>
                  <a:pt x="146304" y="292608"/>
                </a:lnTo>
                <a:lnTo>
                  <a:pt x="192536" y="285148"/>
                </a:lnTo>
                <a:lnTo>
                  <a:pt x="232696" y="264378"/>
                </a:lnTo>
                <a:lnTo>
                  <a:pt x="264371" y="232707"/>
                </a:lnTo>
                <a:lnTo>
                  <a:pt x="271226" y="219456"/>
                </a:lnTo>
                <a:lnTo>
                  <a:pt x="146304" y="219456"/>
                </a:lnTo>
                <a:lnTo>
                  <a:pt x="117836" y="213707"/>
                </a:lnTo>
                <a:lnTo>
                  <a:pt x="94583" y="198029"/>
                </a:lnTo>
                <a:lnTo>
                  <a:pt x="78902" y="174777"/>
                </a:lnTo>
                <a:lnTo>
                  <a:pt x="73151" y="146304"/>
                </a:lnTo>
                <a:lnTo>
                  <a:pt x="78902" y="117830"/>
                </a:lnTo>
                <a:lnTo>
                  <a:pt x="94583" y="94578"/>
                </a:lnTo>
                <a:lnTo>
                  <a:pt x="117836" y="78900"/>
                </a:lnTo>
                <a:lnTo>
                  <a:pt x="146304" y="73152"/>
                </a:lnTo>
                <a:lnTo>
                  <a:pt x="271226" y="73152"/>
                </a:lnTo>
                <a:lnTo>
                  <a:pt x="264371" y="59900"/>
                </a:lnTo>
                <a:lnTo>
                  <a:pt x="232696" y="28229"/>
                </a:lnTo>
                <a:lnTo>
                  <a:pt x="192536" y="7459"/>
                </a:lnTo>
                <a:lnTo>
                  <a:pt x="146304" y="0"/>
                </a:lnTo>
                <a:close/>
              </a:path>
              <a:path w="292734" h="292734">
                <a:moveTo>
                  <a:pt x="271226" y="73152"/>
                </a:moveTo>
                <a:lnTo>
                  <a:pt x="146304" y="73152"/>
                </a:lnTo>
                <a:lnTo>
                  <a:pt x="174771" y="78900"/>
                </a:lnTo>
                <a:lnTo>
                  <a:pt x="198024" y="94578"/>
                </a:lnTo>
                <a:lnTo>
                  <a:pt x="213705" y="117830"/>
                </a:lnTo>
                <a:lnTo>
                  <a:pt x="219456" y="146304"/>
                </a:lnTo>
                <a:lnTo>
                  <a:pt x="213705" y="174777"/>
                </a:lnTo>
                <a:lnTo>
                  <a:pt x="198024" y="198029"/>
                </a:lnTo>
                <a:lnTo>
                  <a:pt x="174771" y="213707"/>
                </a:lnTo>
                <a:lnTo>
                  <a:pt x="146304" y="219456"/>
                </a:lnTo>
                <a:lnTo>
                  <a:pt x="271226" y="219456"/>
                </a:lnTo>
                <a:lnTo>
                  <a:pt x="285146" y="192545"/>
                </a:lnTo>
                <a:lnTo>
                  <a:pt x="292608" y="146304"/>
                </a:lnTo>
                <a:lnTo>
                  <a:pt x="285146" y="100062"/>
                </a:lnTo>
                <a:lnTo>
                  <a:pt x="271226" y="73152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30986" y="6284467"/>
            <a:ext cx="30429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585858"/>
                </a:solidFill>
                <a:latin typeface="Arial"/>
                <a:cs typeface="Arial"/>
              </a:rPr>
              <a:t>ПРОДОВОЛЬСТВЕННЫЕ</a:t>
            </a:r>
            <a:r>
              <a:rPr sz="1400" b="1" spc="-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585858"/>
                </a:solidFill>
                <a:latin typeface="Arial"/>
                <a:cs typeface="Arial"/>
              </a:rPr>
              <a:t>ТОВАРЫ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71542" y="6284467"/>
            <a:ext cx="32842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5" dirty="0">
                <a:solidFill>
                  <a:srgbClr val="585858"/>
                </a:solidFill>
                <a:latin typeface="Arial"/>
                <a:cs typeface="Arial"/>
              </a:rPr>
              <a:t>НЕПРОДОВОЛЬСТВЕННЫЕ</a:t>
            </a:r>
            <a:r>
              <a:rPr sz="1400" b="1" spc="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b="1" spc="-30" dirty="0">
                <a:solidFill>
                  <a:srgbClr val="585858"/>
                </a:solidFill>
                <a:latin typeface="Arial"/>
                <a:cs typeface="Arial"/>
              </a:rPr>
              <a:t>ТОВАРЫ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420861" y="6284467"/>
            <a:ext cx="7258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585858"/>
                </a:solidFill>
                <a:latin typeface="Arial"/>
                <a:cs typeface="Arial"/>
              </a:rPr>
              <a:t>У</a:t>
            </a:r>
            <a:r>
              <a:rPr sz="1400" b="1" spc="-40" dirty="0">
                <a:solidFill>
                  <a:srgbClr val="585858"/>
                </a:solidFill>
                <a:latin typeface="Arial"/>
                <a:cs typeface="Arial"/>
              </a:rPr>
              <a:t>С</a:t>
            </a:r>
            <a:r>
              <a:rPr sz="1400" b="1" dirty="0">
                <a:solidFill>
                  <a:srgbClr val="585858"/>
                </a:solidFill>
                <a:latin typeface="Arial"/>
                <a:cs typeface="Arial"/>
              </a:rPr>
              <a:t>ЛУГИ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847835" y="4441316"/>
            <a:ext cx="3147060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b="1" u="heavy" spc="-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Ценовая котировка </a:t>
            </a:r>
            <a:r>
              <a:rPr sz="1000" spc="-5" dirty="0">
                <a:solidFill>
                  <a:srgbClr val="585858"/>
                </a:solidFill>
                <a:latin typeface="Arial"/>
                <a:cs typeface="Arial"/>
              </a:rPr>
              <a:t>– цена товара </a:t>
            </a:r>
            <a:r>
              <a:rPr sz="1000" spc="-10" dirty="0">
                <a:solidFill>
                  <a:srgbClr val="585858"/>
                </a:solidFill>
                <a:latin typeface="Arial"/>
                <a:cs typeface="Arial"/>
              </a:rPr>
              <a:t>(услуги), </a:t>
            </a:r>
            <a:r>
              <a:rPr sz="10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Arial"/>
                <a:cs typeface="Arial"/>
              </a:rPr>
              <a:t>имеющего</a:t>
            </a:r>
            <a:r>
              <a:rPr sz="1000" spc="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"/>
                <a:cs typeface="Arial"/>
              </a:rPr>
              <a:t>конкретные</a:t>
            </a:r>
            <a:r>
              <a:rPr sz="100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"/>
                <a:cs typeface="Arial"/>
              </a:rPr>
              <a:t>потребительские</a:t>
            </a:r>
            <a:r>
              <a:rPr sz="1000" spc="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"/>
                <a:cs typeface="Arial"/>
              </a:rPr>
              <a:t>свойства </a:t>
            </a:r>
            <a:r>
              <a:rPr sz="100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Arial"/>
                <a:cs typeface="Arial"/>
              </a:rPr>
              <a:t>(наименование,</a:t>
            </a:r>
            <a:r>
              <a:rPr sz="1000" spc="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"/>
                <a:cs typeface="Arial"/>
              </a:rPr>
              <a:t>производитель,</a:t>
            </a:r>
            <a:r>
              <a:rPr sz="1000" spc="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"/>
                <a:cs typeface="Arial"/>
              </a:rPr>
              <a:t>вес, </a:t>
            </a:r>
            <a:r>
              <a:rPr sz="1000" spc="-10" dirty="0">
                <a:solidFill>
                  <a:srgbClr val="585858"/>
                </a:solidFill>
                <a:latin typeface="Arial"/>
                <a:cs typeface="Arial"/>
              </a:rPr>
              <a:t>характерные </a:t>
            </a:r>
            <a:r>
              <a:rPr sz="1000" spc="-5" dirty="0">
                <a:solidFill>
                  <a:srgbClr val="585858"/>
                </a:solidFill>
                <a:latin typeface="Arial"/>
                <a:cs typeface="Arial"/>
              </a:rPr>
              <a:t> особенности) и</a:t>
            </a:r>
            <a:r>
              <a:rPr sz="1000" spc="-10" dirty="0">
                <a:solidFill>
                  <a:srgbClr val="585858"/>
                </a:solidFill>
                <a:latin typeface="Arial"/>
                <a:cs typeface="Arial"/>
              </a:rPr>
              <a:t> зарегистрированная</a:t>
            </a:r>
            <a:r>
              <a:rPr sz="1000" spc="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"/>
                <a:cs typeface="Arial"/>
              </a:rPr>
              <a:t>в</a:t>
            </a:r>
            <a:r>
              <a:rPr sz="1000" spc="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Arial"/>
                <a:cs typeface="Arial"/>
              </a:rPr>
              <a:t>определенной </a:t>
            </a:r>
            <a:r>
              <a:rPr sz="1000" spc="-26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Arial"/>
                <a:cs typeface="Arial"/>
              </a:rPr>
              <a:t>организации</a:t>
            </a:r>
            <a:r>
              <a:rPr sz="1000" spc="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Arial"/>
                <a:cs typeface="Arial"/>
              </a:rPr>
              <a:t>торговли</a:t>
            </a:r>
            <a:r>
              <a:rPr sz="1000" spc="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"/>
                <a:cs typeface="Arial"/>
              </a:rPr>
              <a:t>(сферы</a:t>
            </a:r>
            <a:r>
              <a:rPr sz="1000" spc="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585858"/>
                </a:solidFill>
                <a:latin typeface="Arial"/>
                <a:cs typeface="Arial"/>
              </a:rPr>
              <a:t>услуг)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55676" y="2060271"/>
            <a:ext cx="9187180" cy="3896995"/>
            <a:chOff x="449580" y="2039188"/>
            <a:chExt cx="9187180" cy="3896995"/>
          </a:xfrm>
        </p:grpSpPr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21200" y="2868167"/>
              <a:ext cx="2176730" cy="2404872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078987" y="2039746"/>
              <a:ext cx="1834514" cy="1870710"/>
            </a:xfrm>
            <a:custGeom>
              <a:avLst/>
              <a:gdLst/>
              <a:ahLst/>
              <a:cxnLst/>
              <a:rect l="l" t="t" r="r" b="b"/>
              <a:pathLst>
                <a:path w="1834514" h="1870710">
                  <a:moveTo>
                    <a:pt x="1825878" y="0"/>
                  </a:moveTo>
                  <a:lnTo>
                    <a:pt x="1777679" y="1773"/>
                  </a:lnTo>
                  <a:lnTo>
                    <a:pt x="1729804" y="4750"/>
                  </a:lnTo>
                  <a:lnTo>
                    <a:pt x="1682269" y="8915"/>
                  </a:lnTo>
                  <a:lnTo>
                    <a:pt x="1635087" y="14253"/>
                  </a:lnTo>
                  <a:lnTo>
                    <a:pt x="1588273" y="20750"/>
                  </a:lnTo>
                  <a:lnTo>
                    <a:pt x="1541842" y="28390"/>
                  </a:lnTo>
                  <a:lnTo>
                    <a:pt x="1495808" y="37159"/>
                  </a:lnTo>
                  <a:lnTo>
                    <a:pt x="1450186" y="47042"/>
                  </a:lnTo>
                  <a:lnTo>
                    <a:pt x="1404990" y="58024"/>
                  </a:lnTo>
                  <a:lnTo>
                    <a:pt x="1360235" y="70090"/>
                  </a:lnTo>
                  <a:lnTo>
                    <a:pt x="1315935" y="83225"/>
                  </a:lnTo>
                  <a:lnTo>
                    <a:pt x="1272105" y="97414"/>
                  </a:lnTo>
                  <a:lnTo>
                    <a:pt x="1228759" y="112643"/>
                  </a:lnTo>
                  <a:lnTo>
                    <a:pt x="1185912" y="128896"/>
                  </a:lnTo>
                  <a:lnTo>
                    <a:pt x="1143579" y="146159"/>
                  </a:lnTo>
                  <a:lnTo>
                    <a:pt x="1101773" y="164416"/>
                  </a:lnTo>
                  <a:lnTo>
                    <a:pt x="1060510" y="183654"/>
                  </a:lnTo>
                  <a:lnTo>
                    <a:pt x="1019804" y="203856"/>
                  </a:lnTo>
                  <a:lnTo>
                    <a:pt x="979669" y="225009"/>
                  </a:lnTo>
                  <a:lnTo>
                    <a:pt x="940121" y="247097"/>
                  </a:lnTo>
                  <a:lnTo>
                    <a:pt x="901173" y="270105"/>
                  </a:lnTo>
                  <a:lnTo>
                    <a:pt x="862840" y="294019"/>
                  </a:lnTo>
                  <a:lnTo>
                    <a:pt x="825136" y="318823"/>
                  </a:lnTo>
                  <a:lnTo>
                    <a:pt x="788077" y="344503"/>
                  </a:lnTo>
                  <a:lnTo>
                    <a:pt x="751676" y="371044"/>
                  </a:lnTo>
                  <a:lnTo>
                    <a:pt x="715949" y="398431"/>
                  </a:lnTo>
                  <a:lnTo>
                    <a:pt x="680909" y="426648"/>
                  </a:lnTo>
                  <a:lnTo>
                    <a:pt x="646571" y="455682"/>
                  </a:lnTo>
                  <a:lnTo>
                    <a:pt x="612951" y="485518"/>
                  </a:lnTo>
                  <a:lnTo>
                    <a:pt x="580061" y="516140"/>
                  </a:lnTo>
                  <a:lnTo>
                    <a:pt x="547917" y="547533"/>
                  </a:lnTo>
                  <a:lnTo>
                    <a:pt x="516534" y="579683"/>
                  </a:lnTo>
                  <a:lnTo>
                    <a:pt x="485925" y="612575"/>
                  </a:lnTo>
                  <a:lnTo>
                    <a:pt x="456106" y="646194"/>
                  </a:lnTo>
                  <a:lnTo>
                    <a:pt x="427090" y="680524"/>
                  </a:lnTo>
                  <a:lnTo>
                    <a:pt x="398893" y="715552"/>
                  </a:lnTo>
                  <a:lnTo>
                    <a:pt x="371529" y="751262"/>
                  </a:lnTo>
                  <a:lnTo>
                    <a:pt x="345012" y="787640"/>
                  </a:lnTo>
                  <a:lnTo>
                    <a:pt x="319358" y="824670"/>
                  </a:lnTo>
                  <a:lnTo>
                    <a:pt x="294579" y="862338"/>
                  </a:lnTo>
                  <a:lnTo>
                    <a:pt x="270692" y="900628"/>
                  </a:lnTo>
                  <a:lnTo>
                    <a:pt x="247711" y="939527"/>
                  </a:lnTo>
                  <a:lnTo>
                    <a:pt x="225649" y="979018"/>
                  </a:lnTo>
                  <a:lnTo>
                    <a:pt x="204522" y="1019087"/>
                  </a:lnTo>
                  <a:lnTo>
                    <a:pt x="184344" y="1059720"/>
                  </a:lnTo>
                  <a:lnTo>
                    <a:pt x="165130" y="1100901"/>
                  </a:lnTo>
                  <a:lnTo>
                    <a:pt x="146894" y="1142616"/>
                  </a:lnTo>
                  <a:lnTo>
                    <a:pt x="129651" y="1184849"/>
                  </a:lnTo>
                  <a:lnTo>
                    <a:pt x="113415" y="1227585"/>
                  </a:lnTo>
                  <a:lnTo>
                    <a:pt x="98200" y="1270811"/>
                  </a:lnTo>
                  <a:lnTo>
                    <a:pt x="84022" y="1314510"/>
                  </a:lnTo>
                  <a:lnTo>
                    <a:pt x="70895" y="1358669"/>
                  </a:lnTo>
                  <a:lnTo>
                    <a:pt x="58833" y="1403272"/>
                  </a:lnTo>
                  <a:lnTo>
                    <a:pt x="47850" y="1448304"/>
                  </a:lnTo>
                  <a:lnTo>
                    <a:pt x="37963" y="1493750"/>
                  </a:lnTo>
                  <a:lnTo>
                    <a:pt x="29184" y="1539596"/>
                  </a:lnTo>
                  <a:lnTo>
                    <a:pt x="21528" y="1585827"/>
                  </a:lnTo>
                  <a:lnTo>
                    <a:pt x="15010" y="1632427"/>
                  </a:lnTo>
                  <a:lnTo>
                    <a:pt x="9645" y="1679383"/>
                  </a:lnTo>
                  <a:lnTo>
                    <a:pt x="5447" y="1726678"/>
                  </a:lnTo>
                  <a:lnTo>
                    <a:pt x="2430" y="1774299"/>
                  </a:lnTo>
                  <a:lnTo>
                    <a:pt x="610" y="1822229"/>
                  </a:lnTo>
                  <a:lnTo>
                    <a:pt x="0" y="1870455"/>
                  </a:lnTo>
                  <a:lnTo>
                    <a:pt x="336803" y="1870455"/>
                  </a:lnTo>
                  <a:lnTo>
                    <a:pt x="337537" y="1822578"/>
                  </a:lnTo>
                  <a:lnTo>
                    <a:pt x="339724" y="1775060"/>
                  </a:lnTo>
                  <a:lnTo>
                    <a:pt x="343343" y="1727922"/>
                  </a:lnTo>
                  <a:lnTo>
                    <a:pt x="348373" y="1681188"/>
                  </a:lnTo>
                  <a:lnTo>
                    <a:pt x="354792" y="1634878"/>
                  </a:lnTo>
                  <a:lnTo>
                    <a:pt x="362581" y="1589014"/>
                  </a:lnTo>
                  <a:lnTo>
                    <a:pt x="371716" y="1543617"/>
                  </a:lnTo>
                  <a:lnTo>
                    <a:pt x="382178" y="1498710"/>
                  </a:lnTo>
                  <a:lnTo>
                    <a:pt x="393944" y="1454314"/>
                  </a:lnTo>
                  <a:lnTo>
                    <a:pt x="406995" y="1410452"/>
                  </a:lnTo>
                  <a:lnTo>
                    <a:pt x="421308" y="1367143"/>
                  </a:lnTo>
                  <a:lnTo>
                    <a:pt x="436863" y="1324411"/>
                  </a:lnTo>
                  <a:lnTo>
                    <a:pt x="453638" y="1282277"/>
                  </a:lnTo>
                  <a:lnTo>
                    <a:pt x="471612" y="1240762"/>
                  </a:lnTo>
                  <a:lnTo>
                    <a:pt x="490764" y="1199889"/>
                  </a:lnTo>
                  <a:lnTo>
                    <a:pt x="511073" y="1159679"/>
                  </a:lnTo>
                  <a:lnTo>
                    <a:pt x="532517" y="1120153"/>
                  </a:lnTo>
                  <a:lnTo>
                    <a:pt x="555076" y="1081334"/>
                  </a:lnTo>
                  <a:lnTo>
                    <a:pt x="578729" y="1043243"/>
                  </a:lnTo>
                  <a:lnTo>
                    <a:pt x="603453" y="1005901"/>
                  </a:lnTo>
                  <a:lnTo>
                    <a:pt x="629228" y="969332"/>
                  </a:lnTo>
                  <a:lnTo>
                    <a:pt x="656033" y="933555"/>
                  </a:lnTo>
                  <a:lnTo>
                    <a:pt x="683847" y="898593"/>
                  </a:lnTo>
                  <a:lnTo>
                    <a:pt x="712648" y="864468"/>
                  </a:lnTo>
                  <a:lnTo>
                    <a:pt x="742415" y="831201"/>
                  </a:lnTo>
                  <a:lnTo>
                    <a:pt x="773128" y="798814"/>
                  </a:lnTo>
                  <a:lnTo>
                    <a:pt x="804764" y="767328"/>
                  </a:lnTo>
                  <a:lnTo>
                    <a:pt x="837303" y="736766"/>
                  </a:lnTo>
                  <a:lnTo>
                    <a:pt x="870724" y="707149"/>
                  </a:lnTo>
                  <a:lnTo>
                    <a:pt x="905005" y="678499"/>
                  </a:lnTo>
                  <a:lnTo>
                    <a:pt x="940125" y="650837"/>
                  </a:lnTo>
                  <a:lnTo>
                    <a:pt x="976063" y="624185"/>
                  </a:lnTo>
                  <a:lnTo>
                    <a:pt x="1012798" y="598565"/>
                  </a:lnTo>
                  <a:lnTo>
                    <a:pt x="1050309" y="573998"/>
                  </a:lnTo>
                  <a:lnTo>
                    <a:pt x="1088574" y="550507"/>
                  </a:lnTo>
                  <a:lnTo>
                    <a:pt x="1127573" y="528112"/>
                  </a:lnTo>
                  <a:lnTo>
                    <a:pt x="1167283" y="506836"/>
                  </a:lnTo>
                  <a:lnTo>
                    <a:pt x="1207685" y="486700"/>
                  </a:lnTo>
                  <a:lnTo>
                    <a:pt x="1248757" y="467727"/>
                  </a:lnTo>
                  <a:lnTo>
                    <a:pt x="1290477" y="449937"/>
                  </a:lnTo>
                  <a:lnTo>
                    <a:pt x="1332825" y="433352"/>
                  </a:lnTo>
                  <a:lnTo>
                    <a:pt x="1375779" y="417994"/>
                  </a:lnTo>
                  <a:lnTo>
                    <a:pt x="1419318" y="403885"/>
                  </a:lnTo>
                  <a:lnTo>
                    <a:pt x="1463421" y="391046"/>
                  </a:lnTo>
                  <a:lnTo>
                    <a:pt x="1508067" y="379500"/>
                  </a:lnTo>
                  <a:lnTo>
                    <a:pt x="1553234" y="369267"/>
                  </a:lnTo>
                  <a:lnTo>
                    <a:pt x="1598902" y="360370"/>
                  </a:lnTo>
                  <a:lnTo>
                    <a:pt x="1645049" y="352830"/>
                  </a:lnTo>
                  <a:lnTo>
                    <a:pt x="1691654" y="346669"/>
                  </a:lnTo>
                  <a:lnTo>
                    <a:pt x="1738696" y="341909"/>
                  </a:lnTo>
                  <a:lnTo>
                    <a:pt x="1786154" y="338571"/>
                  </a:lnTo>
                  <a:lnTo>
                    <a:pt x="1834007" y="336676"/>
                  </a:lnTo>
                  <a:lnTo>
                    <a:pt x="1825878" y="0"/>
                  </a:lnTo>
                  <a:close/>
                </a:path>
              </a:pathLst>
            </a:custGeom>
            <a:solidFill>
              <a:srgbClr val="334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814443" y="2039188"/>
              <a:ext cx="2007235" cy="3742690"/>
            </a:xfrm>
            <a:custGeom>
              <a:avLst/>
              <a:gdLst/>
              <a:ahLst/>
              <a:cxnLst/>
              <a:rect l="l" t="t" r="r" b="b"/>
              <a:pathLst>
                <a:path w="2007234" h="3742690">
                  <a:moveTo>
                    <a:pt x="138715" y="0"/>
                  </a:moveTo>
                  <a:lnTo>
                    <a:pt x="90424" y="558"/>
                  </a:lnTo>
                  <a:lnTo>
                    <a:pt x="98552" y="337235"/>
                  </a:lnTo>
                  <a:lnTo>
                    <a:pt x="135604" y="336808"/>
                  </a:lnTo>
                  <a:lnTo>
                    <a:pt x="172656" y="337251"/>
                  </a:lnTo>
                  <a:lnTo>
                    <a:pt x="246761" y="340791"/>
                  </a:lnTo>
                  <a:lnTo>
                    <a:pt x="295278" y="345080"/>
                  </a:lnTo>
                  <a:lnTo>
                    <a:pt x="343309" y="350839"/>
                  </a:lnTo>
                  <a:lnTo>
                    <a:pt x="390833" y="358045"/>
                  </a:lnTo>
                  <a:lnTo>
                    <a:pt x="437830" y="366672"/>
                  </a:lnTo>
                  <a:lnTo>
                    <a:pt x="484279" y="376698"/>
                  </a:lnTo>
                  <a:lnTo>
                    <a:pt x="530158" y="388097"/>
                  </a:lnTo>
                  <a:lnTo>
                    <a:pt x="575447" y="400847"/>
                  </a:lnTo>
                  <a:lnTo>
                    <a:pt x="620125" y="414922"/>
                  </a:lnTo>
                  <a:lnTo>
                    <a:pt x="664172" y="430299"/>
                  </a:lnTo>
                  <a:lnTo>
                    <a:pt x="707567" y="446955"/>
                  </a:lnTo>
                  <a:lnTo>
                    <a:pt x="750289" y="464864"/>
                  </a:lnTo>
                  <a:lnTo>
                    <a:pt x="792316" y="484002"/>
                  </a:lnTo>
                  <a:lnTo>
                    <a:pt x="833629" y="504347"/>
                  </a:lnTo>
                  <a:lnTo>
                    <a:pt x="874207" y="525873"/>
                  </a:lnTo>
                  <a:lnTo>
                    <a:pt x="914028" y="548557"/>
                  </a:lnTo>
                  <a:lnTo>
                    <a:pt x="953073" y="572375"/>
                  </a:lnTo>
                  <a:lnTo>
                    <a:pt x="991319" y="597302"/>
                  </a:lnTo>
                  <a:lnTo>
                    <a:pt x="1028748" y="623315"/>
                  </a:lnTo>
                  <a:lnTo>
                    <a:pt x="1065336" y="650390"/>
                  </a:lnTo>
                  <a:lnTo>
                    <a:pt x="1101065" y="678502"/>
                  </a:lnTo>
                  <a:lnTo>
                    <a:pt x="1135912" y="707628"/>
                  </a:lnTo>
                  <a:lnTo>
                    <a:pt x="1169858" y="737743"/>
                  </a:lnTo>
                  <a:lnTo>
                    <a:pt x="1202882" y="768824"/>
                  </a:lnTo>
                  <a:lnTo>
                    <a:pt x="1234962" y="800846"/>
                  </a:lnTo>
                  <a:lnTo>
                    <a:pt x="1266078" y="833786"/>
                  </a:lnTo>
                  <a:lnTo>
                    <a:pt x="1296209" y="867619"/>
                  </a:lnTo>
                  <a:lnTo>
                    <a:pt x="1325335" y="902321"/>
                  </a:lnTo>
                  <a:lnTo>
                    <a:pt x="1353434" y="937869"/>
                  </a:lnTo>
                  <a:lnTo>
                    <a:pt x="1380486" y="974238"/>
                  </a:lnTo>
                  <a:lnTo>
                    <a:pt x="1406470" y="1011404"/>
                  </a:lnTo>
                  <a:lnTo>
                    <a:pt x="1431365" y="1049343"/>
                  </a:lnTo>
                  <a:lnTo>
                    <a:pt x="1455151" y="1088032"/>
                  </a:lnTo>
                  <a:lnTo>
                    <a:pt x="1477807" y="1127446"/>
                  </a:lnTo>
                  <a:lnTo>
                    <a:pt x="1499311" y="1167561"/>
                  </a:lnTo>
                  <a:lnTo>
                    <a:pt x="1519644" y="1208353"/>
                  </a:lnTo>
                  <a:lnTo>
                    <a:pt x="1538783" y="1249799"/>
                  </a:lnTo>
                  <a:lnTo>
                    <a:pt x="1556710" y="1291873"/>
                  </a:lnTo>
                  <a:lnTo>
                    <a:pt x="1573402" y="1334553"/>
                  </a:lnTo>
                  <a:lnTo>
                    <a:pt x="1588839" y="1377813"/>
                  </a:lnTo>
                  <a:lnTo>
                    <a:pt x="1603000" y="1421631"/>
                  </a:lnTo>
                  <a:lnTo>
                    <a:pt x="1615865" y="1465981"/>
                  </a:lnTo>
                  <a:lnTo>
                    <a:pt x="1627412" y="1510841"/>
                  </a:lnTo>
                  <a:lnTo>
                    <a:pt x="1637622" y="1556185"/>
                  </a:lnTo>
                  <a:lnTo>
                    <a:pt x="1646472" y="1601990"/>
                  </a:lnTo>
                  <a:lnTo>
                    <a:pt x="1653942" y="1648232"/>
                  </a:lnTo>
                  <a:lnTo>
                    <a:pt x="1660012" y="1694887"/>
                  </a:lnTo>
                  <a:lnTo>
                    <a:pt x="1664661" y="1741930"/>
                  </a:lnTo>
                  <a:lnTo>
                    <a:pt x="1667868" y="1789339"/>
                  </a:lnTo>
                  <a:lnTo>
                    <a:pt x="1669612" y="1837088"/>
                  </a:lnTo>
                  <a:lnTo>
                    <a:pt x="1669872" y="1885153"/>
                  </a:lnTo>
                  <a:lnTo>
                    <a:pt x="1668628" y="1933512"/>
                  </a:lnTo>
                  <a:lnTo>
                    <a:pt x="1665859" y="1982139"/>
                  </a:lnTo>
                  <a:lnTo>
                    <a:pt x="1661569" y="2030663"/>
                  </a:lnTo>
                  <a:lnTo>
                    <a:pt x="1655810" y="2078701"/>
                  </a:lnTo>
                  <a:lnTo>
                    <a:pt x="1648604" y="2126232"/>
                  </a:lnTo>
                  <a:lnTo>
                    <a:pt x="1639977" y="2173235"/>
                  </a:lnTo>
                  <a:lnTo>
                    <a:pt x="1629951" y="2219690"/>
                  </a:lnTo>
                  <a:lnTo>
                    <a:pt x="1618552" y="2265575"/>
                  </a:lnTo>
                  <a:lnTo>
                    <a:pt x="1605802" y="2310870"/>
                  </a:lnTo>
                  <a:lnTo>
                    <a:pt x="1591727" y="2355553"/>
                  </a:lnTo>
                  <a:lnTo>
                    <a:pt x="1576349" y="2399605"/>
                  </a:lnTo>
                  <a:lnTo>
                    <a:pt x="1559694" y="2443005"/>
                  </a:lnTo>
                  <a:lnTo>
                    <a:pt x="1541784" y="2485731"/>
                  </a:lnTo>
                  <a:lnTo>
                    <a:pt x="1522645" y="2527762"/>
                  </a:lnTo>
                  <a:lnTo>
                    <a:pt x="1502300" y="2569079"/>
                  </a:lnTo>
                  <a:lnTo>
                    <a:pt x="1480774" y="2609660"/>
                  </a:lnTo>
                  <a:lnTo>
                    <a:pt x="1458089" y="2649485"/>
                  </a:lnTo>
                  <a:lnTo>
                    <a:pt x="1434271" y="2688532"/>
                  </a:lnTo>
                  <a:lnTo>
                    <a:pt x="1409343" y="2726782"/>
                  </a:lnTo>
                  <a:lnTo>
                    <a:pt x="1383329" y="2764212"/>
                  </a:lnTo>
                  <a:lnTo>
                    <a:pt x="1356253" y="2800803"/>
                  </a:lnTo>
                  <a:lnTo>
                    <a:pt x="1328140" y="2836533"/>
                  </a:lnTo>
                  <a:lnTo>
                    <a:pt x="1299013" y="2871382"/>
                  </a:lnTo>
                  <a:lnTo>
                    <a:pt x="1268897" y="2905329"/>
                  </a:lnTo>
                  <a:lnTo>
                    <a:pt x="1237815" y="2938354"/>
                  </a:lnTo>
                  <a:lnTo>
                    <a:pt x="1205791" y="2970435"/>
                  </a:lnTo>
                  <a:lnTo>
                    <a:pt x="1172850" y="3001551"/>
                  </a:lnTo>
                  <a:lnTo>
                    <a:pt x="1139015" y="3031683"/>
                  </a:lnTo>
                  <a:lnTo>
                    <a:pt x="1104311" y="3060808"/>
                  </a:lnTo>
                  <a:lnTo>
                    <a:pt x="1068761" y="3088907"/>
                  </a:lnTo>
                  <a:lnTo>
                    <a:pt x="1032390" y="3115958"/>
                  </a:lnTo>
                  <a:lnTo>
                    <a:pt x="995221" y="3141941"/>
                  </a:lnTo>
                  <a:lnTo>
                    <a:pt x="957279" y="3166835"/>
                  </a:lnTo>
                  <a:lnTo>
                    <a:pt x="918587" y="3190620"/>
                  </a:lnTo>
                  <a:lnTo>
                    <a:pt x="879171" y="3213273"/>
                  </a:lnTo>
                  <a:lnTo>
                    <a:pt x="839053" y="3234776"/>
                  </a:lnTo>
                  <a:lnTo>
                    <a:pt x="798257" y="3255106"/>
                  </a:lnTo>
                  <a:lnTo>
                    <a:pt x="756808" y="3274243"/>
                  </a:lnTo>
                  <a:lnTo>
                    <a:pt x="714730" y="3292166"/>
                  </a:lnTo>
                  <a:lnTo>
                    <a:pt x="672047" y="3308855"/>
                  </a:lnTo>
                  <a:lnTo>
                    <a:pt x="628782" y="3324289"/>
                  </a:lnTo>
                  <a:lnTo>
                    <a:pt x="584961" y="3338446"/>
                  </a:lnTo>
                  <a:lnTo>
                    <a:pt x="540606" y="3351307"/>
                  </a:lnTo>
                  <a:lnTo>
                    <a:pt x="495742" y="3362850"/>
                  </a:lnTo>
                  <a:lnTo>
                    <a:pt x="450393" y="3373054"/>
                  </a:lnTo>
                  <a:lnTo>
                    <a:pt x="404582" y="3381900"/>
                  </a:lnTo>
                  <a:lnTo>
                    <a:pt x="358335" y="3389365"/>
                  </a:lnTo>
                  <a:lnTo>
                    <a:pt x="311675" y="3395430"/>
                  </a:lnTo>
                  <a:lnTo>
                    <a:pt x="264625" y="3400073"/>
                  </a:lnTo>
                  <a:lnTo>
                    <a:pt x="217211" y="3403273"/>
                  </a:lnTo>
                  <a:lnTo>
                    <a:pt x="169455" y="3405011"/>
                  </a:lnTo>
                  <a:lnTo>
                    <a:pt x="121383" y="3405264"/>
                  </a:lnTo>
                  <a:lnTo>
                    <a:pt x="73018" y="3404013"/>
                  </a:lnTo>
                  <a:lnTo>
                    <a:pt x="24384" y="3401237"/>
                  </a:lnTo>
                  <a:lnTo>
                    <a:pt x="0" y="3737177"/>
                  </a:lnTo>
                  <a:lnTo>
                    <a:pt x="45170" y="3739908"/>
                  </a:lnTo>
                  <a:lnTo>
                    <a:pt x="90376" y="3741548"/>
                  </a:lnTo>
                  <a:lnTo>
                    <a:pt x="135606" y="3742094"/>
                  </a:lnTo>
                  <a:lnTo>
                    <a:pt x="180848" y="3741546"/>
                  </a:lnTo>
                  <a:lnTo>
                    <a:pt x="229110" y="3739768"/>
                  </a:lnTo>
                  <a:lnTo>
                    <a:pt x="277041" y="3736786"/>
                  </a:lnTo>
                  <a:lnTo>
                    <a:pt x="324628" y="3732614"/>
                  </a:lnTo>
                  <a:lnTo>
                    <a:pt x="371855" y="3727267"/>
                  </a:lnTo>
                  <a:lnTo>
                    <a:pt x="418709" y="3720761"/>
                  </a:lnTo>
                  <a:lnTo>
                    <a:pt x="465175" y="3713110"/>
                  </a:lnTo>
                  <a:lnTo>
                    <a:pt x="511239" y="3704330"/>
                  </a:lnTo>
                  <a:lnTo>
                    <a:pt x="556886" y="3694435"/>
                  </a:lnTo>
                  <a:lnTo>
                    <a:pt x="602102" y="3683441"/>
                  </a:lnTo>
                  <a:lnTo>
                    <a:pt x="646873" y="3671363"/>
                  </a:lnTo>
                  <a:lnTo>
                    <a:pt x="691185" y="3658215"/>
                  </a:lnTo>
                  <a:lnTo>
                    <a:pt x="735022" y="3644013"/>
                  </a:lnTo>
                  <a:lnTo>
                    <a:pt x="778372" y="3628772"/>
                  </a:lnTo>
                  <a:lnTo>
                    <a:pt x="821218" y="3612507"/>
                  </a:lnTo>
                  <a:lnTo>
                    <a:pt x="863548" y="3595232"/>
                  </a:lnTo>
                  <a:lnTo>
                    <a:pt x="905347" y="3576963"/>
                  </a:lnTo>
                  <a:lnTo>
                    <a:pt x="946600" y="3557716"/>
                  </a:lnTo>
                  <a:lnTo>
                    <a:pt x="987293" y="3537504"/>
                  </a:lnTo>
                  <a:lnTo>
                    <a:pt x="1027412" y="3516343"/>
                  </a:lnTo>
                  <a:lnTo>
                    <a:pt x="1066943" y="3494249"/>
                  </a:lnTo>
                  <a:lnTo>
                    <a:pt x="1105870" y="3471235"/>
                  </a:lnTo>
                  <a:lnTo>
                    <a:pt x="1144181" y="3447318"/>
                  </a:lnTo>
                  <a:lnTo>
                    <a:pt x="1181859" y="3422511"/>
                  </a:lnTo>
                  <a:lnTo>
                    <a:pt x="1218892" y="3396831"/>
                  </a:lnTo>
                  <a:lnTo>
                    <a:pt x="1255265" y="3370293"/>
                  </a:lnTo>
                  <a:lnTo>
                    <a:pt x="1290964" y="3342910"/>
                  </a:lnTo>
                  <a:lnTo>
                    <a:pt x="1325973" y="3314699"/>
                  </a:lnTo>
                  <a:lnTo>
                    <a:pt x="1360279" y="3285674"/>
                  </a:lnTo>
                  <a:lnTo>
                    <a:pt x="1393868" y="3255851"/>
                  </a:lnTo>
                  <a:lnTo>
                    <a:pt x="1426725" y="3225244"/>
                  </a:lnTo>
                  <a:lnTo>
                    <a:pt x="1458836" y="3193869"/>
                  </a:lnTo>
                  <a:lnTo>
                    <a:pt x="1490186" y="3161740"/>
                  </a:lnTo>
                  <a:lnTo>
                    <a:pt x="1520761" y="3128873"/>
                  </a:lnTo>
                  <a:lnTo>
                    <a:pt x="1550547" y="3095282"/>
                  </a:lnTo>
                  <a:lnTo>
                    <a:pt x="1579530" y="3060984"/>
                  </a:lnTo>
                  <a:lnTo>
                    <a:pt x="1607695" y="3025991"/>
                  </a:lnTo>
                  <a:lnTo>
                    <a:pt x="1635028" y="2990321"/>
                  </a:lnTo>
                  <a:lnTo>
                    <a:pt x="1661514" y="2953987"/>
                  </a:lnTo>
                  <a:lnTo>
                    <a:pt x="1687139" y="2917006"/>
                  </a:lnTo>
                  <a:lnTo>
                    <a:pt x="1711890" y="2879391"/>
                  </a:lnTo>
                  <a:lnTo>
                    <a:pt x="1735750" y="2841158"/>
                  </a:lnTo>
                  <a:lnTo>
                    <a:pt x="1758707" y="2802322"/>
                  </a:lnTo>
                  <a:lnTo>
                    <a:pt x="1780746" y="2762897"/>
                  </a:lnTo>
                  <a:lnTo>
                    <a:pt x="1801852" y="2722900"/>
                  </a:lnTo>
                  <a:lnTo>
                    <a:pt x="1822012" y="2682346"/>
                  </a:lnTo>
                  <a:lnTo>
                    <a:pt x="1841210" y="2641248"/>
                  </a:lnTo>
                  <a:lnTo>
                    <a:pt x="1859433" y="2599622"/>
                  </a:lnTo>
                  <a:lnTo>
                    <a:pt x="1876667" y="2557484"/>
                  </a:lnTo>
                  <a:lnTo>
                    <a:pt x="1892896" y="2514847"/>
                  </a:lnTo>
                  <a:lnTo>
                    <a:pt x="1908106" y="2471729"/>
                  </a:lnTo>
                  <a:lnTo>
                    <a:pt x="1922284" y="2428142"/>
                  </a:lnTo>
                  <a:lnTo>
                    <a:pt x="1935415" y="2384103"/>
                  </a:lnTo>
                  <a:lnTo>
                    <a:pt x="1947484" y="2339626"/>
                  </a:lnTo>
                  <a:lnTo>
                    <a:pt x="1958477" y="2294727"/>
                  </a:lnTo>
                  <a:lnTo>
                    <a:pt x="1968381" y="2249420"/>
                  </a:lnTo>
                  <a:lnTo>
                    <a:pt x="1977180" y="2203720"/>
                  </a:lnTo>
                  <a:lnTo>
                    <a:pt x="1984860" y="2157644"/>
                  </a:lnTo>
                  <a:lnTo>
                    <a:pt x="1991407" y="2111205"/>
                  </a:lnTo>
                  <a:lnTo>
                    <a:pt x="1996806" y="2064418"/>
                  </a:lnTo>
                  <a:lnTo>
                    <a:pt x="2001044" y="2017299"/>
                  </a:lnTo>
                  <a:lnTo>
                    <a:pt x="2004106" y="1969863"/>
                  </a:lnTo>
                  <a:lnTo>
                    <a:pt x="2005977" y="1922125"/>
                  </a:lnTo>
                  <a:lnTo>
                    <a:pt x="2006644" y="1874099"/>
                  </a:lnTo>
                  <a:lnTo>
                    <a:pt x="2006091" y="1825802"/>
                  </a:lnTo>
                  <a:lnTo>
                    <a:pt x="2004311" y="1777539"/>
                  </a:lnTo>
                  <a:lnTo>
                    <a:pt x="2001327" y="1729608"/>
                  </a:lnTo>
                  <a:lnTo>
                    <a:pt x="1997152" y="1682020"/>
                  </a:lnTo>
                  <a:lnTo>
                    <a:pt x="1991804" y="1634792"/>
                  </a:lnTo>
                  <a:lnTo>
                    <a:pt x="1985295" y="1587938"/>
                  </a:lnTo>
                  <a:lnTo>
                    <a:pt x="1977643" y="1541471"/>
                  </a:lnTo>
                  <a:lnTo>
                    <a:pt x="1968861" y="1495406"/>
                  </a:lnTo>
                  <a:lnTo>
                    <a:pt x="1958964" y="1449758"/>
                  </a:lnTo>
                  <a:lnTo>
                    <a:pt x="1947969" y="1404540"/>
                  </a:lnTo>
                  <a:lnTo>
                    <a:pt x="1935889" y="1359768"/>
                  </a:lnTo>
                  <a:lnTo>
                    <a:pt x="1922739" y="1315455"/>
                  </a:lnTo>
                  <a:lnTo>
                    <a:pt x="1908536" y="1271616"/>
                  </a:lnTo>
                  <a:lnTo>
                    <a:pt x="1893294" y="1228265"/>
                  </a:lnTo>
                  <a:lnTo>
                    <a:pt x="1877027" y="1185417"/>
                  </a:lnTo>
                  <a:lnTo>
                    <a:pt x="1859751" y="1143085"/>
                  </a:lnTo>
                  <a:lnTo>
                    <a:pt x="1841482" y="1101285"/>
                  </a:lnTo>
                  <a:lnTo>
                    <a:pt x="1822233" y="1060030"/>
                  </a:lnTo>
                  <a:lnTo>
                    <a:pt x="1802020" y="1019335"/>
                  </a:lnTo>
                  <a:lnTo>
                    <a:pt x="1780859" y="979214"/>
                  </a:lnTo>
                  <a:lnTo>
                    <a:pt x="1758764" y="939681"/>
                  </a:lnTo>
                  <a:lnTo>
                    <a:pt x="1735750" y="900752"/>
                  </a:lnTo>
                  <a:lnTo>
                    <a:pt x="1711832" y="862439"/>
                  </a:lnTo>
                  <a:lnTo>
                    <a:pt x="1687025" y="824758"/>
                  </a:lnTo>
                  <a:lnTo>
                    <a:pt x="1661345" y="787723"/>
                  </a:lnTo>
                  <a:lnTo>
                    <a:pt x="1634806" y="751349"/>
                  </a:lnTo>
                  <a:lnTo>
                    <a:pt x="1607424" y="715648"/>
                  </a:lnTo>
                  <a:lnTo>
                    <a:pt x="1579213" y="680637"/>
                  </a:lnTo>
                  <a:lnTo>
                    <a:pt x="1550189" y="646329"/>
                  </a:lnTo>
                  <a:lnTo>
                    <a:pt x="1520366" y="612739"/>
                  </a:lnTo>
                  <a:lnTo>
                    <a:pt x="1489760" y="579880"/>
                  </a:lnTo>
                  <a:lnTo>
                    <a:pt x="1458385" y="547768"/>
                  </a:lnTo>
                  <a:lnTo>
                    <a:pt x="1426257" y="516416"/>
                  </a:lnTo>
                  <a:lnTo>
                    <a:pt x="1393391" y="485839"/>
                  </a:lnTo>
                  <a:lnTo>
                    <a:pt x="1359801" y="456052"/>
                  </a:lnTo>
                  <a:lnTo>
                    <a:pt x="1325504" y="427068"/>
                  </a:lnTo>
                  <a:lnTo>
                    <a:pt x="1290513" y="398902"/>
                  </a:lnTo>
                  <a:lnTo>
                    <a:pt x="1254844" y="371568"/>
                  </a:lnTo>
                  <a:lnTo>
                    <a:pt x="1218512" y="345081"/>
                  </a:lnTo>
                  <a:lnTo>
                    <a:pt x="1181532" y="319455"/>
                  </a:lnTo>
                  <a:lnTo>
                    <a:pt x="1143919" y="294704"/>
                  </a:lnTo>
                  <a:lnTo>
                    <a:pt x="1105688" y="270843"/>
                  </a:lnTo>
                  <a:lnTo>
                    <a:pt x="1066854" y="247886"/>
                  </a:lnTo>
                  <a:lnTo>
                    <a:pt x="1027433" y="225847"/>
                  </a:lnTo>
                  <a:lnTo>
                    <a:pt x="987438" y="204740"/>
                  </a:lnTo>
                  <a:lnTo>
                    <a:pt x="946886" y="184581"/>
                  </a:lnTo>
                  <a:lnTo>
                    <a:pt x="905791" y="165383"/>
                  </a:lnTo>
                  <a:lnTo>
                    <a:pt x="864168" y="147161"/>
                  </a:lnTo>
                  <a:lnTo>
                    <a:pt x="822033" y="129929"/>
                  </a:lnTo>
                  <a:lnTo>
                    <a:pt x="779400" y="113701"/>
                  </a:lnTo>
                  <a:lnTo>
                    <a:pt x="736284" y="98492"/>
                  </a:lnTo>
                  <a:lnTo>
                    <a:pt x="692701" y="84316"/>
                  </a:lnTo>
                  <a:lnTo>
                    <a:pt x="648666" y="71187"/>
                  </a:lnTo>
                  <a:lnTo>
                    <a:pt x="604193" y="59120"/>
                  </a:lnTo>
                  <a:lnTo>
                    <a:pt x="559298" y="48129"/>
                  </a:lnTo>
                  <a:lnTo>
                    <a:pt x="513995" y="38229"/>
                  </a:lnTo>
                  <a:lnTo>
                    <a:pt x="468300" y="29433"/>
                  </a:lnTo>
                  <a:lnTo>
                    <a:pt x="422228" y="21756"/>
                  </a:lnTo>
                  <a:lnTo>
                    <a:pt x="375794" y="15213"/>
                  </a:lnTo>
                  <a:lnTo>
                    <a:pt x="329012" y="9818"/>
                  </a:lnTo>
                  <a:lnTo>
                    <a:pt x="281899" y="5584"/>
                  </a:lnTo>
                  <a:lnTo>
                    <a:pt x="234468" y="2527"/>
                  </a:lnTo>
                  <a:lnTo>
                    <a:pt x="186735" y="661"/>
                  </a:lnTo>
                  <a:lnTo>
                    <a:pt x="138715" y="0"/>
                  </a:lnTo>
                  <a:close/>
                </a:path>
              </a:pathLst>
            </a:custGeom>
            <a:solidFill>
              <a:srgbClr val="E000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078987" y="3910202"/>
              <a:ext cx="1760220" cy="1866264"/>
            </a:xfrm>
            <a:custGeom>
              <a:avLst/>
              <a:gdLst/>
              <a:ahLst/>
              <a:cxnLst/>
              <a:rect l="l" t="t" r="r" b="b"/>
              <a:pathLst>
                <a:path w="1760220" h="1866264">
                  <a:moveTo>
                    <a:pt x="336803" y="0"/>
                  </a:moveTo>
                  <a:lnTo>
                    <a:pt x="0" y="0"/>
                  </a:lnTo>
                  <a:lnTo>
                    <a:pt x="608" y="48100"/>
                  </a:lnTo>
                  <a:lnTo>
                    <a:pt x="2423" y="95916"/>
                  </a:lnTo>
                  <a:lnTo>
                    <a:pt x="5431" y="143434"/>
                  </a:lnTo>
                  <a:lnTo>
                    <a:pt x="9617" y="190637"/>
                  </a:lnTo>
                  <a:lnTo>
                    <a:pt x="14968" y="237511"/>
                  </a:lnTo>
                  <a:lnTo>
                    <a:pt x="21469" y="284040"/>
                  </a:lnTo>
                  <a:lnTo>
                    <a:pt x="29106" y="330210"/>
                  </a:lnTo>
                  <a:lnTo>
                    <a:pt x="37865" y="376004"/>
                  </a:lnTo>
                  <a:lnTo>
                    <a:pt x="47732" y="421407"/>
                  </a:lnTo>
                  <a:lnTo>
                    <a:pt x="58692" y="466405"/>
                  </a:lnTo>
                  <a:lnTo>
                    <a:pt x="70732" y="510982"/>
                  </a:lnTo>
                  <a:lnTo>
                    <a:pt x="83837" y="555122"/>
                  </a:lnTo>
                  <a:lnTo>
                    <a:pt x="97992" y="598812"/>
                  </a:lnTo>
                  <a:lnTo>
                    <a:pt x="113185" y="642034"/>
                  </a:lnTo>
                  <a:lnTo>
                    <a:pt x="129400" y="684775"/>
                  </a:lnTo>
                  <a:lnTo>
                    <a:pt x="146623" y="727018"/>
                  </a:lnTo>
                  <a:lnTo>
                    <a:pt x="164841" y="768749"/>
                  </a:lnTo>
                  <a:lnTo>
                    <a:pt x="184038" y="809952"/>
                  </a:lnTo>
                  <a:lnTo>
                    <a:pt x="204202" y="850613"/>
                  </a:lnTo>
                  <a:lnTo>
                    <a:pt x="225317" y="890715"/>
                  </a:lnTo>
                  <a:lnTo>
                    <a:pt x="247370" y="930243"/>
                  </a:lnTo>
                  <a:lnTo>
                    <a:pt x="270346" y="969184"/>
                  </a:lnTo>
                  <a:lnTo>
                    <a:pt x="294232" y="1007520"/>
                  </a:lnTo>
                  <a:lnTo>
                    <a:pt x="319012" y="1045237"/>
                  </a:lnTo>
                  <a:lnTo>
                    <a:pt x="344673" y="1082319"/>
                  </a:lnTo>
                  <a:lnTo>
                    <a:pt x="371201" y="1118752"/>
                  </a:lnTo>
                  <a:lnTo>
                    <a:pt x="398581" y="1154520"/>
                  </a:lnTo>
                  <a:lnTo>
                    <a:pt x="426799" y="1189608"/>
                  </a:lnTo>
                  <a:lnTo>
                    <a:pt x="455841" y="1224001"/>
                  </a:lnTo>
                  <a:lnTo>
                    <a:pt x="485694" y="1257683"/>
                  </a:lnTo>
                  <a:lnTo>
                    <a:pt x="516342" y="1290639"/>
                  </a:lnTo>
                  <a:lnTo>
                    <a:pt x="547771" y="1322854"/>
                  </a:lnTo>
                  <a:lnTo>
                    <a:pt x="579968" y="1354312"/>
                  </a:lnTo>
                  <a:lnTo>
                    <a:pt x="612918" y="1384999"/>
                  </a:lnTo>
                  <a:lnTo>
                    <a:pt x="646608" y="1414899"/>
                  </a:lnTo>
                  <a:lnTo>
                    <a:pt x="681021" y="1443997"/>
                  </a:lnTo>
                  <a:lnTo>
                    <a:pt x="716146" y="1472278"/>
                  </a:lnTo>
                  <a:lnTo>
                    <a:pt x="751967" y="1499726"/>
                  </a:lnTo>
                  <a:lnTo>
                    <a:pt x="788470" y="1526326"/>
                  </a:lnTo>
                  <a:lnTo>
                    <a:pt x="825642" y="1552063"/>
                  </a:lnTo>
                  <a:lnTo>
                    <a:pt x="863467" y="1576921"/>
                  </a:lnTo>
                  <a:lnTo>
                    <a:pt x="901932" y="1600886"/>
                  </a:lnTo>
                  <a:lnTo>
                    <a:pt x="941022" y="1623943"/>
                  </a:lnTo>
                  <a:lnTo>
                    <a:pt x="980724" y="1646075"/>
                  </a:lnTo>
                  <a:lnTo>
                    <a:pt x="1021023" y="1667268"/>
                  </a:lnTo>
                  <a:lnTo>
                    <a:pt x="1061905" y="1687506"/>
                  </a:lnTo>
                  <a:lnTo>
                    <a:pt x="1103356" y="1706774"/>
                  </a:lnTo>
                  <a:lnTo>
                    <a:pt x="1145362" y="1725058"/>
                  </a:lnTo>
                  <a:lnTo>
                    <a:pt x="1187908" y="1742341"/>
                  </a:lnTo>
                  <a:lnTo>
                    <a:pt x="1230980" y="1758608"/>
                  </a:lnTo>
                  <a:lnTo>
                    <a:pt x="1274564" y="1773845"/>
                  </a:lnTo>
                  <a:lnTo>
                    <a:pt x="1318647" y="1788035"/>
                  </a:lnTo>
                  <a:lnTo>
                    <a:pt x="1363213" y="1801165"/>
                  </a:lnTo>
                  <a:lnTo>
                    <a:pt x="1408249" y="1813217"/>
                  </a:lnTo>
                  <a:lnTo>
                    <a:pt x="1453740" y="1824178"/>
                  </a:lnTo>
                  <a:lnTo>
                    <a:pt x="1499672" y="1834032"/>
                  </a:lnTo>
                  <a:lnTo>
                    <a:pt x="1546031" y="1842764"/>
                  </a:lnTo>
                  <a:lnTo>
                    <a:pt x="1592803" y="1850358"/>
                  </a:lnTo>
                  <a:lnTo>
                    <a:pt x="1639974" y="1856800"/>
                  </a:lnTo>
                  <a:lnTo>
                    <a:pt x="1687529" y="1862073"/>
                  </a:lnTo>
                  <a:lnTo>
                    <a:pt x="1735454" y="1866163"/>
                  </a:lnTo>
                  <a:lnTo>
                    <a:pt x="1759839" y="1530223"/>
                  </a:lnTo>
                  <a:lnTo>
                    <a:pt x="1711939" y="1526005"/>
                  </a:lnTo>
                  <a:lnTo>
                    <a:pt x="1664495" y="1520347"/>
                  </a:lnTo>
                  <a:lnTo>
                    <a:pt x="1617527" y="1513271"/>
                  </a:lnTo>
                  <a:lnTo>
                    <a:pt x="1571057" y="1504801"/>
                  </a:lnTo>
                  <a:lnTo>
                    <a:pt x="1525106" y="1494958"/>
                  </a:lnTo>
                  <a:lnTo>
                    <a:pt x="1479695" y="1483765"/>
                  </a:lnTo>
                  <a:lnTo>
                    <a:pt x="1434845" y="1471246"/>
                  </a:lnTo>
                  <a:lnTo>
                    <a:pt x="1390577" y="1457423"/>
                  </a:lnTo>
                  <a:lnTo>
                    <a:pt x="1346913" y="1442319"/>
                  </a:lnTo>
                  <a:lnTo>
                    <a:pt x="1303873" y="1425956"/>
                  </a:lnTo>
                  <a:lnTo>
                    <a:pt x="1261478" y="1408356"/>
                  </a:lnTo>
                  <a:lnTo>
                    <a:pt x="1219751" y="1389544"/>
                  </a:lnTo>
                  <a:lnTo>
                    <a:pt x="1178711" y="1369541"/>
                  </a:lnTo>
                  <a:lnTo>
                    <a:pt x="1138380" y="1348370"/>
                  </a:lnTo>
                  <a:lnTo>
                    <a:pt x="1098779" y="1326054"/>
                  </a:lnTo>
                  <a:lnTo>
                    <a:pt x="1059929" y="1302616"/>
                  </a:lnTo>
                  <a:lnTo>
                    <a:pt x="1021851" y="1278078"/>
                  </a:lnTo>
                  <a:lnTo>
                    <a:pt x="984567" y="1252463"/>
                  </a:lnTo>
                  <a:lnTo>
                    <a:pt x="948098" y="1225793"/>
                  </a:lnTo>
                  <a:lnTo>
                    <a:pt x="912464" y="1198092"/>
                  </a:lnTo>
                  <a:lnTo>
                    <a:pt x="877687" y="1169382"/>
                  </a:lnTo>
                  <a:lnTo>
                    <a:pt x="843788" y="1139686"/>
                  </a:lnTo>
                  <a:lnTo>
                    <a:pt x="810788" y="1109027"/>
                  </a:lnTo>
                  <a:lnTo>
                    <a:pt x="778708" y="1077426"/>
                  </a:lnTo>
                  <a:lnTo>
                    <a:pt x="747569" y="1044908"/>
                  </a:lnTo>
                  <a:lnTo>
                    <a:pt x="717393" y="1011494"/>
                  </a:lnTo>
                  <a:lnTo>
                    <a:pt x="688200" y="977208"/>
                  </a:lnTo>
                  <a:lnTo>
                    <a:pt x="660012" y="942071"/>
                  </a:lnTo>
                  <a:lnTo>
                    <a:pt x="632850" y="906108"/>
                  </a:lnTo>
                  <a:lnTo>
                    <a:pt x="606734" y="869340"/>
                  </a:lnTo>
                  <a:lnTo>
                    <a:pt x="581687" y="831790"/>
                  </a:lnTo>
                  <a:lnTo>
                    <a:pt x="557729" y="793481"/>
                  </a:lnTo>
                  <a:lnTo>
                    <a:pt x="534881" y="754436"/>
                  </a:lnTo>
                  <a:lnTo>
                    <a:pt x="513164" y="714677"/>
                  </a:lnTo>
                  <a:lnTo>
                    <a:pt x="492600" y="674227"/>
                  </a:lnTo>
                  <a:lnTo>
                    <a:pt x="473210" y="633108"/>
                  </a:lnTo>
                  <a:lnTo>
                    <a:pt x="455014" y="591344"/>
                  </a:lnTo>
                  <a:lnTo>
                    <a:pt x="438034" y="548958"/>
                  </a:lnTo>
                  <a:lnTo>
                    <a:pt x="422291" y="505971"/>
                  </a:lnTo>
                  <a:lnTo>
                    <a:pt x="407807" y="462407"/>
                  </a:lnTo>
                  <a:lnTo>
                    <a:pt x="394601" y="418287"/>
                  </a:lnTo>
                  <a:lnTo>
                    <a:pt x="382696" y="373636"/>
                  </a:lnTo>
                  <a:lnTo>
                    <a:pt x="372113" y="328476"/>
                  </a:lnTo>
                  <a:lnTo>
                    <a:pt x="362872" y="282829"/>
                  </a:lnTo>
                  <a:lnTo>
                    <a:pt x="354994" y="236718"/>
                  </a:lnTo>
                  <a:lnTo>
                    <a:pt x="348502" y="190166"/>
                  </a:lnTo>
                  <a:lnTo>
                    <a:pt x="343416" y="143195"/>
                  </a:lnTo>
                  <a:lnTo>
                    <a:pt x="339756" y="95829"/>
                  </a:lnTo>
                  <a:lnTo>
                    <a:pt x="337545" y="48089"/>
                  </a:lnTo>
                  <a:lnTo>
                    <a:pt x="336803" y="0"/>
                  </a:lnTo>
                  <a:close/>
                </a:path>
              </a:pathLst>
            </a:custGeom>
            <a:solidFill>
              <a:srgbClr val="FFC3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571488" y="3107436"/>
              <a:ext cx="3065145" cy="857250"/>
            </a:xfrm>
            <a:custGeom>
              <a:avLst/>
              <a:gdLst/>
              <a:ahLst/>
              <a:cxnLst/>
              <a:rect l="l" t="t" r="r" b="b"/>
              <a:pathLst>
                <a:path w="3065145" h="857250">
                  <a:moveTo>
                    <a:pt x="2922904" y="57912"/>
                  </a:moveTo>
                  <a:lnTo>
                    <a:pt x="602233" y="57912"/>
                  </a:lnTo>
                  <a:lnTo>
                    <a:pt x="0" y="839215"/>
                  </a:lnTo>
                  <a:lnTo>
                    <a:pt x="22859" y="856995"/>
                  </a:lnTo>
                  <a:lnTo>
                    <a:pt x="616594" y="86867"/>
                  </a:lnTo>
                  <a:lnTo>
                    <a:pt x="609345" y="86867"/>
                  </a:lnTo>
                  <a:lnTo>
                    <a:pt x="620902" y="81279"/>
                  </a:lnTo>
                  <a:lnTo>
                    <a:pt x="2921777" y="81279"/>
                  </a:lnTo>
                  <a:lnTo>
                    <a:pt x="2919983" y="72389"/>
                  </a:lnTo>
                  <a:lnTo>
                    <a:pt x="2922904" y="57912"/>
                  </a:lnTo>
                  <a:close/>
                </a:path>
                <a:path w="3065145" h="857250">
                  <a:moveTo>
                    <a:pt x="2992373" y="0"/>
                  </a:moveTo>
                  <a:lnTo>
                    <a:pt x="2964185" y="5685"/>
                  </a:lnTo>
                  <a:lnTo>
                    <a:pt x="2941177" y="21193"/>
                  </a:lnTo>
                  <a:lnTo>
                    <a:pt x="2925669" y="44201"/>
                  </a:lnTo>
                  <a:lnTo>
                    <a:pt x="2919983" y="72389"/>
                  </a:lnTo>
                  <a:lnTo>
                    <a:pt x="2925669" y="100578"/>
                  </a:lnTo>
                  <a:lnTo>
                    <a:pt x="2941177" y="123586"/>
                  </a:lnTo>
                  <a:lnTo>
                    <a:pt x="2964185" y="139094"/>
                  </a:lnTo>
                  <a:lnTo>
                    <a:pt x="2992373" y="144779"/>
                  </a:lnTo>
                  <a:lnTo>
                    <a:pt x="3020562" y="139094"/>
                  </a:lnTo>
                  <a:lnTo>
                    <a:pt x="3043570" y="123586"/>
                  </a:lnTo>
                  <a:lnTo>
                    <a:pt x="3059078" y="100578"/>
                  </a:lnTo>
                  <a:lnTo>
                    <a:pt x="3061843" y="86867"/>
                  </a:lnTo>
                  <a:lnTo>
                    <a:pt x="2992373" y="86867"/>
                  </a:lnTo>
                  <a:lnTo>
                    <a:pt x="2992373" y="57912"/>
                  </a:lnTo>
                  <a:lnTo>
                    <a:pt x="3061843" y="57912"/>
                  </a:lnTo>
                  <a:lnTo>
                    <a:pt x="3059078" y="44201"/>
                  </a:lnTo>
                  <a:lnTo>
                    <a:pt x="3043570" y="21193"/>
                  </a:lnTo>
                  <a:lnTo>
                    <a:pt x="3020562" y="5685"/>
                  </a:lnTo>
                  <a:lnTo>
                    <a:pt x="2992373" y="0"/>
                  </a:lnTo>
                  <a:close/>
                </a:path>
                <a:path w="3065145" h="857250">
                  <a:moveTo>
                    <a:pt x="620902" y="81279"/>
                  </a:moveTo>
                  <a:lnTo>
                    <a:pt x="609345" y="86867"/>
                  </a:lnTo>
                  <a:lnTo>
                    <a:pt x="616594" y="86867"/>
                  </a:lnTo>
                  <a:lnTo>
                    <a:pt x="620902" y="81279"/>
                  </a:lnTo>
                  <a:close/>
                </a:path>
                <a:path w="3065145" h="857250">
                  <a:moveTo>
                    <a:pt x="2921777" y="81279"/>
                  </a:moveTo>
                  <a:lnTo>
                    <a:pt x="620902" y="81279"/>
                  </a:lnTo>
                  <a:lnTo>
                    <a:pt x="616594" y="86867"/>
                  </a:lnTo>
                  <a:lnTo>
                    <a:pt x="2922904" y="86867"/>
                  </a:lnTo>
                  <a:lnTo>
                    <a:pt x="2921777" y="81279"/>
                  </a:lnTo>
                  <a:close/>
                </a:path>
                <a:path w="3065145" h="857250">
                  <a:moveTo>
                    <a:pt x="3061843" y="57912"/>
                  </a:moveTo>
                  <a:lnTo>
                    <a:pt x="2992373" y="57912"/>
                  </a:lnTo>
                  <a:lnTo>
                    <a:pt x="2992373" y="86867"/>
                  </a:lnTo>
                  <a:lnTo>
                    <a:pt x="3061843" y="86867"/>
                  </a:lnTo>
                  <a:lnTo>
                    <a:pt x="3064763" y="72389"/>
                  </a:lnTo>
                  <a:lnTo>
                    <a:pt x="3061843" y="57912"/>
                  </a:lnTo>
                  <a:close/>
                </a:path>
              </a:pathLst>
            </a:custGeom>
            <a:solidFill>
              <a:srgbClr val="E000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49580" y="5082794"/>
              <a:ext cx="3498850" cy="853440"/>
            </a:xfrm>
            <a:custGeom>
              <a:avLst/>
              <a:gdLst/>
              <a:ahLst/>
              <a:cxnLst/>
              <a:rect l="l" t="t" r="r" b="b"/>
              <a:pathLst>
                <a:path w="3498850" h="853439">
                  <a:moveTo>
                    <a:pt x="72390" y="708405"/>
                  </a:moveTo>
                  <a:lnTo>
                    <a:pt x="44212" y="714094"/>
                  </a:lnTo>
                  <a:lnTo>
                    <a:pt x="21202" y="729608"/>
                  </a:lnTo>
                  <a:lnTo>
                    <a:pt x="5688" y="752618"/>
                  </a:lnTo>
                  <a:lnTo>
                    <a:pt x="0" y="780795"/>
                  </a:lnTo>
                  <a:lnTo>
                    <a:pt x="5688" y="808973"/>
                  </a:lnTo>
                  <a:lnTo>
                    <a:pt x="21202" y="831983"/>
                  </a:lnTo>
                  <a:lnTo>
                    <a:pt x="44212" y="847497"/>
                  </a:lnTo>
                  <a:lnTo>
                    <a:pt x="72390" y="853185"/>
                  </a:lnTo>
                  <a:lnTo>
                    <a:pt x="100567" y="847497"/>
                  </a:lnTo>
                  <a:lnTo>
                    <a:pt x="123577" y="831983"/>
                  </a:lnTo>
                  <a:lnTo>
                    <a:pt x="139091" y="808973"/>
                  </a:lnTo>
                  <a:lnTo>
                    <a:pt x="141856" y="795273"/>
                  </a:lnTo>
                  <a:lnTo>
                    <a:pt x="72390" y="795273"/>
                  </a:lnTo>
                  <a:lnTo>
                    <a:pt x="72390" y="766317"/>
                  </a:lnTo>
                  <a:lnTo>
                    <a:pt x="141856" y="766317"/>
                  </a:lnTo>
                  <a:lnTo>
                    <a:pt x="139091" y="752618"/>
                  </a:lnTo>
                  <a:lnTo>
                    <a:pt x="123577" y="729608"/>
                  </a:lnTo>
                  <a:lnTo>
                    <a:pt x="100567" y="714094"/>
                  </a:lnTo>
                  <a:lnTo>
                    <a:pt x="72390" y="708405"/>
                  </a:lnTo>
                  <a:close/>
                </a:path>
                <a:path w="3498850" h="853439">
                  <a:moveTo>
                    <a:pt x="141856" y="766317"/>
                  </a:moveTo>
                  <a:lnTo>
                    <a:pt x="72390" y="766317"/>
                  </a:lnTo>
                  <a:lnTo>
                    <a:pt x="72390" y="795273"/>
                  </a:lnTo>
                  <a:lnTo>
                    <a:pt x="141856" y="795273"/>
                  </a:lnTo>
                  <a:lnTo>
                    <a:pt x="144779" y="780795"/>
                  </a:lnTo>
                  <a:lnTo>
                    <a:pt x="141856" y="766317"/>
                  </a:lnTo>
                  <a:close/>
                </a:path>
                <a:path w="3498850" h="853439">
                  <a:moveTo>
                    <a:pt x="2796161" y="766317"/>
                  </a:moveTo>
                  <a:lnTo>
                    <a:pt x="141856" y="766317"/>
                  </a:lnTo>
                  <a:lnTo>
                    <a:pt x="144779" y="780795"/>
                  </a:lnTo>
                  <a:lnTo>
                    <a:pt x="141856" y="795273"/>
                  </a:lnTo>
                  <a:lnTo>
                    <a:pt x="2809112" y="795273"/>
                  </a:lnTo>
                  <a:lnTo>
                    <a:pt x="2830515" y="771182"/>
                  </a:lnTo>
                  <a:lnTo>
                    <a:pt x="2791841" y="771182"/>
                  </a:lnTo>
                  <a:lnTo>
                    <a:pt x="2796161" y="766317"/>
                  </a:lnTo>
                  <a:close/>
                </a:path>
                <a:path w="3498850" h="853439">
                  <a:moveTo>
                    <a:pt x="3476879" y="0"/>
                  </a:moveTo>
                  <a:lnTo>
                    <a:pt x="2791841" y="771182"/>
                  </a:lnTo>
                  <a:lnTo>
                    <a:pt x="2802635" y="766317"/>
                  </a:lnTo>
                  <a:lnTo>
                    <a:pt x="2834836" y="766317"/>
                  </a:lnTo>
                  <a:lnTo>
                    <a:pt x="3498469" y="19303"/>
                  </a:lnTo>
                  <a:lnTo>
                    <a:pt x="3476879" y="0"/>
                  </a:lnTo>
                  <a:close/>
                </a:path>
                <a:path w="3498850" h="853439">
                  <a:moveTo>
                    <a:pt x="2834836" y="766317"/>
                  </a:moveTo>
                  <a:lnTo>
                    <a:pt x="2802635" y="766317"/>
                  </a:lnTo>
                  <a:lnTo>
                    <a:pt x="2791841" y="771182"/>
                  </a:lnTo>
                  <a:lnTo>
                    <a:pt x="2830515" y="771182"/>
                  </a:lnTo>
                  <a:lnTo>
                    <a:pt x="2834836" y="766317"/>
                  </a:lnTo>
                  <a:close/>
                </a:path>
              </a:pathLst>
            </a:custGeom>
            <a:solidFill>
              <a:srgbClr val="FFC3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52628" y="2048255"/>
              <a:ext cx="3463925" cy="558165"/>
            </a:xfrm>
            <a:custGeom>
              <a:avLst/>
              <a:gdLst/>
              <a:ahLst/>
              <a:cxnLst/>
              <a:rect l="l" t="t" r="r" b="b"/>
              <a:pathLst>
                <a:path w="3463925" h="558164">
                  <a:moveTo>
                    <a:pt x="2768727" y="84201"/>
                  </a:moveTo>
                  <a:lnTo>
                    <a:pt x="3447415" y="558165"/>
                  </a:lnTo>
                  <a:lnTo>
                    <a:pt x="3463925" y="534543"/>
                  </a:lnTo>
                  <a:lnTo>
                    <a:pt x="2823008" y="86868"/>
                  </a:lnTo>
                  <a:lnTo>
                    <a:pt x="2776982" y="86868"/>
                  </a:lnTo>
                  <a:lnTo>
                    <a:pt x="2768727" y="84201"/>
                  </a:lnTo>
                  <a:close/>
                </a:path>
                <a:path w="3463925" h="558164">
                  <a:moveTo>
                    <a:pt x="72390" y="0"/>
                  </a:moveTo>
                  <a:lnTo>
                    <a:pt x="44212" y="5685"/>
                  </a:lnTo>
                  <a:lnTo>
                    <a:pt x="21202" y="21193"/>
                  </a:lnTo>
                  <a:lnTo>
                    <a:pt x="5688" y="44201"/>
                  </a:lnTo>
                  <a:lnTo>
                    <a:pt x="0" y="72390"/>
                  </a:lnTo>
                  <a:lnTo>
                    <a:pt x="5688" y="100578"/>
                  </a:lnTo>
                  <a:lnTo>
                    <a:pt x="21202" y="123586"/>
                  </a:lnTo>
                  <a:lnTo>
                    <a:pt x="44212" y="139094"/>
                  </a:lnTo>
                  <a:lnTo>
                    <a:pt x="72390" y="144780"/>
                  </a:lnTo>
                  <a:lnTo>
                    <a:pt x="100567" y="139094"/>
                  </a:lnTo>
                  <a:lnTo>
                    <a:pt x="123577" y="123586"/>
                  </a:lnTo>
                  <a:lnTo>
                    <a:pt x="139091" y="100578"/>
                  </a:lnTo>
                  <a:lnTo>
                    <a:pt x="141858" y="86868"/>
                  </a:lnTo>
                  <a:lnTo>
                    <a:pt x="72390" y="86868"/>
                  </a:lnTo>
                  <a:lnTo>
                    <a:pt x="72390" y="57912"/>
                  </a:lnTo>
                  <a:lnTo>
                    <a:pt x="141858" y="57912"/>
                  </a:lnTo>
                  <a:lnTo>
                    <a:pt x="139091" y="44201"/>
                  </a:lnTo>
                  <a:lnTo>
                    <a:pt x="123577" y="21193"/>
                  </a:lnTo>
                  <a:lnTo>
                    <a:pt x="100567" y="5685"/>
                  </a:lnTo>
                  <a:lnTo>
                    <a:pt x="72390" y="0"/>
                  </a:lnTo>
                  <a:close/>
                </a:path>
                <a:path w="3463925" h="558164">
                  <a:moveTo>
                    <a:pt x="141858" y="57912"/>
                  </a:moveTo>
                  <a:lnTo>
                    <a:pt x="72390" y="57912"/>
                  </a:lnTo>
                  <a:lnTo>
                    <a:pt x="72390" y="86868"/>
                  </a:lnTo>
                  <a:lnTo>
                    <a:pt x="141858" y="86868"/>
                  </a:lnTo>
                  <a:lnTo>
                    <a:pt x="144779" y="72390"/>
                  </a:lnTo>
                  <a:lnTo>
                    <a:pt x="141858" y="57912"/>
                  </a:lnTo>
                  <a:close/>
                </a:path>
                <a:path w="3463925" h="558164">
                  <a:moveTo>
                    <a:pt x="2781554" y="57912"/>
                  </a:moveTo>
                  <a:lnTo>
                    <a:pt x="141858" y="57912"/>
                  </a:lnTo>
                  <a:lnTo>
                    <a:pt x="144779" y="72390"/>
                  </a:lnTo>
                  <a:lnTo>
                    <a:pt x="141858" y="86868"/>
                  </a:lnTo>
                  <a:lnTo>
                    <a:pt x="2772545" y="86868"/>
                  </a:lnTo>
                  <a:lnTo>
                    <a:pt x="2768727" y="84201"/>
                  </a:lnTo>
                  <a:lnTo>
                    <a:pt x="2819190" y="84201"/>
                  </a:lnTo>
                  <a:lnTo>
                    <a:pt x="2781554" y="57912"/>
                  </a:lnTo>
                  <a:close/>
                </a:path>
                <a:path w="3463925" h="558164">
                  <a:moveTo>
                    <a:pt x="2819190" y="84201"/>
                  </a:moveTo>
                  <a:lnTo>
                    <a:pt x="2768727" y="84201"/>
                  </a:lnTo>
                  <a:lnTo>
                    <a:pt x="2776982" y="86868"/>
                  </a:lnTo>
                  <a:lnTo>
                    <a:pt x="2823008" y="86868"/>
                  </a:lnTo>
                  <a:lnTo>
                    <a:pt x="2819190" y="84201"/>
                  </a:lnTo>
                  <a:close/>
                </a:path>
              </a:pathLst>
            </a:custGeom>
            <a:solidFill>
              <a:srgbClr val="334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7712708" y="2648788"/>
            <a:ext cx="379349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dirty="0" smtClean="0">
                <a:solidFill>
                  <a:srgbClr val="E0002B"/>
                </a:solidFill>
                <a:latin typeface="Arial"/>
                <a:cs typeface="Arial"/>
              </a:rPr>
              <a:t>132 </a:t>
            </a:r>
            <a:r>
              <a:rPr lang="ru-RU" sz="1200" dirty="0" smtClean="0">
                <a:solidFill>
                  <a:srgbClr val="E0002B"/>
                </a:solidFill>
                <a:latin typeface="Arial"/>
                <a:cs typeface="Arial"/>
              </a:rPr>
              <a:t>позиции  </a:t>
            </a:r>
            <a:r>
              <a:rPr lang="ru-RU" sz="2400" b="1" dirty="0" smtClean="0">
                <a:solidFill>
                  <a:srgbClr val="E0002B"/>
                </a:solidFill>
                <a:latin typeface="Arial"/>
                <a:cs typeface="Arial"/>
              </a:rPr>
              <a:t>3600 </a:t>
            </a:r>
            <a:r>
              <a:rPr lang="ru-RU" sz="1200" dirty="0" smtClean="0">
                <a:solidFill>
                  <a:srgbClr val="E0002B"/>
                </a:solidFill>
                <a:latin typeface="Arial"/>
                <a:cs typeface="Arial"/>
              </a:rPr>
              <a:t>ценовых котировок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44354" y="5109273"/>
            <a:ext cx="2892582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spc="-5" dirty="0" smtClean="0">
                <a:solidFill>
                  <a:srgbClr val="FFC32D"/>
                </a:solidFill>
                <a:latin typeface="Arial"/>
                <a:cs typeface="Arial"/>
              </a:rPr>
              <a:t>287</a:t>
            </a:r>
            <a:r>
              <a:rPr lang="ru-RU" sz="1400" spc="-5" dirty="0" smtClean="0">
                <a:solidFill>
                  <a:srgbClr val="FFC32D"/>
                </a:solidFill>
                <a:latin typeface="Arial"/>
                <a:cs typeface="Arial"/>
              </a:rPr>
              <a:t> позиций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spc="-5" dirty="0" smtClean="0">
                <a:solidFill>
                  <a:srgbClr val="FFC32D"/>
                </a:solidFill>
                <a:latin typeface="Arial"/>
                <a:cs typeface="Arial"/>
              </a:rPr>
              <a:t> </a:t>
            </a:r>
            <a:r>
              <a:rPr lang="ru-RU" sz="2400" spc="-5" dirty="0" smtClean="0">
                <a:solidFill>
                  <a:srgbClr val="FFC32D"/>
                </a:solidFill>
                <a:latin typeface="Arial"/>
                <a:cs typeface="Arial"/>
              </a:rPr>
              <a:t>6106</a:t>
            </a:r>
            <a:r>
              <a:rPr sz="1400" spc="-5" dirty="0" err="1" smtClean="0">
                <a:solidFill>
                  <a:srgbClr val="FFC32D"/>
                </a:solidFill>
                <a:latin typeface="Arial"/>
                <a:cs typeface="Arial"/>
              </a:rPr>
              <a:t>ценовых</a:t>
            </a:r>
            <a:r>
              <a:rPr lang="ru-RU" sz="1400" spc="-5" dirty="0" smtClean="0">
                <a:solidFill>
                  <a:srgbClr val="FFC32D"/>
                </a:solidFill>
                <a:latin typeface="Arial"/>
                <a:cs typeface="Arial"/>
              </a:rPr>
              <a:t> ко</a:t>
            </a:r>
            <a:r>
              <a:rPr sz="1400" spc="-10" dirty="0" err="1" smtClean="0">
                <a:solidFill>
                  <a:srgbClr val="FFC32D"/>
                </a:solidFill>
                <a:latin typeface="Arial"/>
                <a:cs typeface="Arial"/>
              </a:rPr>
              <a:t>тировок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629672" y="1678673"/>
            <a:ext cx="2671041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/>
            <a:r>
              <a:rPr lang="ru-RU" sz="2400" b="1" spc="-10" dirty="0" smtClean="0">
                <a:solidFill>
                  <a:srgbClr val="334285"/>
                </a:solidFill>
                <a:latin typeface="Arial"/>
                <a:cs typeface="Arial"/>
              </a:rPr>
              <a:t>1311 </a:t>
            </a:r>
            <a:r>
              <a:rPr lang="ru-RU" sz="1200" spc="-5" dirty="0">
                <a:solidFill>
                  <a:srgbClr val="334285"/>
                </a:solidFill>
                <a:latin typeface="Arial"/>
                <a:cs typeface="Arial"/>
              </a:rPr>
              <a:t>ценовых</a:t>
            </a:r>
            <a:r>
              <a:rPr lang="ru-RU" sz="1200" spc="-80" dirty="0">
                <a:solidFill>
                  <a:srgbClr val="334285"/>
                </a:solidFill>
                <a:latin typeface="Arial"/>
                <a:cs typeface="Arial"/>
              </a:rPr>
              <a:t> </a:t>
            </a:r>
            <a:r>
              <a:rPr lang="ru-RU" sz="1200" spc="-5" dirty="0">
                <a:solidFill>
                  <a:srgbClr val="334285"/>
                </a:solidFill>
                <a:latin typeface="Arial"/>
                <a:cs typeface="Arial"/>
              </a:rPr>
              <a:t>котировок</a:t>
            </a:r>
            <a:endParaRPr lang="ru-RU"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80" dirty="0" smtClean="0">
                <a:solidFill>
                  <a:srgbClr val="334285"/>
                </a:solidFill>
                <a:latin typeface="Arial"/>
                <a:cs typeface="Arial"/>
              </a:rPr>
              <a:t> 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586740" y="1661160"/>
            <a:ext cx="8150859" cy="4119879"/>
            <a:chOff x="586740" y="1661160"/>
            <a:chExt cx="8150859" cy="4119879"/>
          </a:xfrm>
        </p:grpSpPr>
        <p:pic>
          <p:nvPicPr>
            <p:cNvPr id="36" name="object 3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88708" y="2703576"/>
              <a:ext cx="432816" cy="432815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6740" y="5349239"/>
              <a:ext cx="432816" cy="43129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6740" y="1661160"/>
              <a:ext cx="432816" cy="432815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42147" y="4494276"/>
              <a:ext cx="694944" cy="694944"/>
            </a:xfrm>
            <a:prstGeom prst="rect">
              <a:avLst/>
            </a:prstGeom>
          </p:spPr>
        </p:pic>
      </p:grpSp>
      <p:sp>
        <p:nvSpPr>
          <p:cNvPr id="40" name="TextBox 39"/>
          <p:cNvSpPr txBox="1"/>
          <p:nvPr/>
        </p:nvSpPr>
        <p:spPr>
          <a:xfrm>
            <a:off x="1137800" y="1646734"/>
            <a:ext cx="1486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846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137</a:t>
            </a:r>
            <a:r>
              <a:rPr lang="ru-RU" dirty="0" smtClean="0">
                <a:solidFill>
                  <a:srgbClr val="1846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solidFill>
                  <a:srgbClr val="1846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позиций</a:t>
            </a:r>
            <a:endParaRPr lang="ru-RU" sz="1200" dirty="0">
              <a:solidFill>
                <a:srgbClr val="1846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240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2836</TotalTime>
  <Words>2038</Words>
  <Application>Microsoft Office PowerPoint</Application>
  <PresentationFormat>Произвольный</PresentationFormat>
  <Paragraphs>411</Paragraphs>
  <Slides>21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Times New Roman</vt:lpstr>
      <vt:lpstr>Calibri</vt:lpstr>
      <vt:lpstr>Cambria Math</vt:lpstr>
      <vt:lpstr>Wingdings</vt:lpstr>
      <vt:lpstr>Office Theme</vt:lpstr>
      <vt:lpstr>Формула</vt:lpstr>
      <vt:lpstr>Основные методологические аспекты организации статистического наблюдения за потребительскими ценами на товары и услуги</vt:lpstr>
      <vt:lpstr>ДОКУМЕНТЫ</vt:lpstr>
      <vt:lpstr>ИНДЕКС ПОТРЕБИТЕЛЬСКИХ  ЦЕН И ИНФЛЯЦИЯ</vt:lpstr>
      <vt:lpstr>КАКИЕ ПОКАЗАТЕЛИ СЧИТАЕМ?*</vt:lpstr>
      <vt:lpstr>ИСТОЧНИКИ ИНФОРМАЦИИ</vt:lpstr>
      <vt:lpstr>Этапы расчета ИПЦ</vt:lpstr>
      <vt:lpstr>ОТБОР ГОРОДОВ</vt:lpstr>
      <vt:lpstr>ОТБОР БАЗОВЫХ ОРГАНИЗАЦИЙ ТОРГОВЛИ И СФЕРЫ УСЛУГ</vt:lpstr>
      <vt:lpstr>НАБОР ТОВАРОВ И УСЛУГ ДЛЯ ЕЖЕМЕСЯЧНОГО НАБЛЮДЕНИЯ  ЗА ПОТРЕБИТЕЛЬСКИМИ ЦЕНАМИ В 2021 ГОДУ</vt:lpstr>
      <vt:lpstr>ПРИНЦИПЫ ОТБОРА ТОВАРОВ С КОНКРЕТНЫМИ  ПОТРЕБИТЕЛЬСКИМИ СВОЙСТВАМИ (ЦЕНОВЫХ КОТИРОВОК)</vt:lpstr>
      <vt:lpstr>ПРИМЕРЫ ОПИСАНИЯ ТОВАРОВ С КОНКРЕТНЫМИ  ПОТРЕБИТЕЛЬСКИМИ СВОЙСТВАМИ (ЦЕНОВЫХ КОТИРОВОК)</vt:lpstr>
      <vt:lpstr>КОГДА И ДЛЯ ЧЕГО?</vt:lpstr>
      <vt:lpstr>Порядок регистрации цен и тарифов</vt:lpstr>
      <vt:lpstr>Не подлежат регистрации:</vt:lpstr>
      <vt:lpstr>Расчет средних потребительских цен на товары и услуги</vt:lpstr>
      <vt:lpstr>СХЕМА РАСЧЕТА ИНДЕКСОВ ЦЕН В ГОРОДЕ НА ТОВАР-ПРЕДСТАВИТЕЛЬ (КОЛБАСА ВАРЕНАЯ ВЫСШЕГО СОРТА)</vt:lpstr>
      <vt:lpstr>СХЕМА РАСЧЕТА ИНДЕКСОВ ЦЕН НА ОТДЕЛЬНЫЙ ТОВАР-ПРЕДСТАВИТЕЛЬ  НА РЕГИОНАЛЬНОМ  УРОВНЕ</vt:lpstr>
      <vt:lpstr>Этапы расчета индексов потребительских цен</vt:lpstr>
      <vt:lpstr>ИПЦ РАССЧИТЫВАЕТСЯ К ПРЕДЫДУЩЕМУ МЕСЯЦУ, А ТАКЖЕ:</vt:lpstr>
      <vt:lpstr>СРОКИ РАЗМЕЩЕНИЯ ИНФОРМАЦИИ ОБ ИПЦ В ОТДЕЛЬНЫХ СТРАНАХ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Владимиров Никита Андреевич</dc:creator>
  <cp:lastModifiedBy>Старкова Елена Борисовна</cp:lastModifiedBy>
  <cp:revision>66</cp:revision>
  <dcterms:created xsi:type="dcterms:W3CDTF">2021-02-07T11:03:12Z</dcterms:created>
  <dcterms:modified xsi:type="dcterms:W3CDTF">2021-07-14T05:27:51Z</dcterms:modified>
</cp:coreProperties>
</file>